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56" r:id="rId5"/>
    <p:sldId id="257" r:id="rId6"/>
    <p:sldId id="1960" r:id="rId7"/>
    <p:sldId id="1946" r:id="rId8"/>
    <p:sldId id="1955" r:id="rId9"/>
    <p:sldId id="1957" r:id="rId10"/>
    <p:sldId id="1961" r:id="rId11"/>
    <p:sldId id="1962" r:id="rId12"/>
    <p:sldId id="1963" r:id="rId13"/>
    <p:sldId id="1964" r:id="rId14"/>
    <p:sldId id="268" r:id="rId15"/>
    <p:sldId id="1965" r:id="rId16"/>
    <p:sldId id="1952" r:id="rId17"/>
    <p:sldId id="1934" r:id="rId18"/>
    <p:sldId id="271" r:id="rId19"/>
    <p:sldId id="1947" r:id="rId20"/>
    <p:sldId id="195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9CD1"/>
    <a:srgbClr val="CC99FF"/>
    <a:srgbClr val="A6A6A6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73031E-8F8B-4BF2-BAE2-16C9C772A9DD}" v="283" dt="2025-05-12T17:29:22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08" y="1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B12CF-C77A-C544-A8FE-E2073F32346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52EF9-238F-814F-9CDC-7079D3E0E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73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 strong shock causes the material immediately around the impact to act as a liquid for a short time (essentially removing material strength as a factor)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52EF9-238F-814F-9CDC-7079D3E0E0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09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 strong shock causes the material immediately around the impact to act as a liquid for a short time (essentially removing material strength as a factor)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52EF9-238F-814F-9CDC-7079D3E0E0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09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E52EF9-238F-814F-9CDC-7079D3E0E0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7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05D8FF-3E88-5541-A394-B0A544D32C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1CA1903-6006-6B4B-AAD3-D16D968E1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2680" y="4015921"/>
            <a:ext cx="7406640" cy="86868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pex New Light" panose="02010600040501010103" pitchFamily="2" charset="77"/>
                <a:ea typeface="Apex New Light" panose="02010600040501010103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BDB801F-E99F-884A-8F43-20C0AD6EE110}"/>
              </a:ext>
            </a:extLst>
          </p:cNvPr>
          <p:cNvGrpSpPr/>
          <p:nvPr userDrawn="1"/>
        </p:nvGrpSpPr>
        <p:grpSpPr>
          <a:xfrm>
            <a:off x="3331881" y="5722573"/>
            <a:ext cx="5636894" cy="698554"/>
            <a:chOff x="3331881" y="5722573"/>
            <a:chExt cx="5636894" cy="6985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C42F1FC-60C1-0844-924D-6FB4D28BC0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alphaModFix amt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0645" y="5722573"/>
              <a:ext cx="3318130" cy="698554"/>
            </a:xfrm>
            <a:prstGeom prst="rect">
              <a:avLst/>
            </a:prstGeom>
          </p:spPr>
        </p:pic>
        <p:pic>
          <p:nvPicPr>
            <p:cNvPr id="23" name="Picture 22" descr="AeroAstro Logo&#10;">
              <a:extLst>
                <a:ext uri="{FF2B5EF4-FFF2-40B4-BE49-F238E27FC236}">
                  <a16:creationId xmlns:a16="http://schemas.microsoft.com/office/drawing/2014/main" id="{8DB9FC1B-C4AF-1B41-9B48-F5D2AE9EF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alphaModFix amt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31881" y="5833405"/>
              <a:ext cx="1729348" cy="506150"/>
            </a:xfrm>
            <a:prstGeom prst="rect">
              <a:avLst/>
            </a:prstGeom>
          </p:spPr>
        </p:pic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FC9475FC-9D18-AB4F-8E7B-F8AAF1ECE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680" y="1836057"/>
            <a:ext cx="7406640" cy="2037447"/>
          </a:xfrm>
          <a:prstGeom prst="rect">
            <a:avLst/>
          </a:prstGeom>
        </p:spPr>
        <p:txBody>
          <a:bodyPr anchor="ctr"/>
          <a:lstStyle>
            <a:lvl1pPr algn="ctr">
              <a:defRPr sz="4000" b="0" i="0">
                <a:solidFill>
                  <a:schemeClr val="bg1"/>
                </a:solidFill>
                <a:latin typeface="Apex New Book" panose="02010600040501010103" pitchFamily="2" charset="77"/>
                <a:ea typeface="Apex New Book" panose="02010600040501010103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913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Slide (w/ Lines,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72D7-AB87-D644-B312-3D7A5F9B7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920"/>
            <a:ext cx="10515600" cy="859852"/>
          </a:xfrm>
          <a:prstGeom prst="rect">
            <a:avLst/>
          </a:prstGeom>
        </p:spPr>
        <p:txBody>
          <a:bodyPr anchor="ctr"/>
          <a:lstStyle>
            <a:lvl1pPr>
              <a:defRPr sz="4000" b="0" i="0">
                <a:latin typeface="Apex New Book" panose="02010600040501010103" pitchFamily="2" charset="77"/>
                <a:ea typeface="Apex New Book" panose="02010600040501010103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73ACA-6EC9-8A44-AA21-90A63B1E6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559"/>
            <a:ext cx="10515600" cy="4769403"/>
          </a:xfrm>
          <a:prstGeom prst="rect">
            <a:avLst/>
          </a:prstGeom>
        </p:spPr>
        <p:txBody>
          <a:bodyPr/>
          <a:lstStyle>
            <a:lvl1pPr>
              <a:buSzPct val="90000"/>
              <a:buFontTx/>
              <a:buBlip>
                <a:blip r:embed="rId2"/>
              </a:buBlip>
              <a:defRPr b="0" i="0">
                <a:latin typeface="Apex New Book" panose="02010600040501010103" pitchFamily="2" charset="77"/>
                <a:ea typeface="Apex New Book" panose="02010600040501010103" pitchFamily="2" charset="77"/>
              </a:defRPr>
            </a:lvl1pPr>
            <a:lvl2pPr>
              <a:buFont typeface="Courier New" panose="02070309020205020404" pitchFamily="49" charset="0"/>
              <a:buChar char="o"/>
              <a:defRPr b="0" i="0">
                <a:latin typeface="Apex New Book" panose="02010600040501010103" pitchFamily="2" charset="77"/>
                <a:ea typeface="Apex New Book" panose="02010600040501010103" pitchFamily="2" charset="77"/>
              </a:defRPr>
            </a:lvl2pPr>
            <a:lvl3pPr>
              <a:defRPr b="0" i="0">
                <a:latin typeface="Apex New Book" panose="02010600040501010103" pitchFamily="2" charset="77"/>
                <a:ea typeface="Apex New Book" panose="02010600040501010103" pitchFamily="2" charset="77"/>
              </a:defRPr>
            </a:lvl3pPr>
            <a:lvl4pPr>
              <a:defRPr b="0" i="0">
                <a:latin typeface="Apex New Book" panose="02010600040501010103" pitchFamily="2" charset="77"/>
                <a:ea typeface="Apex New Book" panose="02010600040501010103" pitchFamily="2" charset="77"/>
              </a:defRPr>
            </a:lvl4pPr>
            <a:lvl5pPr>
              <a:defRPr b="0" i="0">
                <a:latin typeface="Apex New Book" panose="02010600040501010103" pitchFamily="2" charset="77"/>
                <a:ea typeface="Apex New Book" panose="02010600040501010103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EC32B0-C90A-BA4A-8FB3-6F9B05C0AD2E}"/>
              </a:ext>
            </a:extLst>
          </p:cNvPr>
          <p:cNvCxnSpPr>
            <a:cxnSpLocks/>
          </p:cNvCxnSpPr>
          <p:nvPr userDrawn="1"/>
        </p:nvCxnSpPr>
        <p:spPr>
          <a:xfrm>
            <a:off x="0" y="965772"/>
            <a:ext cx="12192000" cy="0"/>
          </a:xfrm>
          <a:prstGeom prst="line">
            <a:avLst/>
          </a:prstGeom>
          <a:ln w="38100">
            <a:solidFill>
              <a:srgbClr val="839C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29D14F0-FCB6-9242-BD5A-507E3BDAC616}"/>
              </a:ext>
            </a:extLst>
          </p:cNvPr>
          <p:cNvSpPr txBox="1">
            <a:spLocks/>
          </p:cNvSpPr>
          <p:nvPr userDrawn="1"/>
        </p:nvSpPr>
        <p:spPr>
          <a:xfrm>
            <a:off x="10933176" y="6355715"/>
            <a:ext cx="420624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0" i="0" kern="1200">
                <a:solidFill>
                  <a:srgbClr val="A6A6A6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5F2537-E621-A74C-A377-9F5DC18B5A7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CC5C12-4CA8-4F49-BDAB-D354D03D677E}"/>
              </a:ext>
            </a:extLst>
          </p:cNvPr>
          <p:cNvCxnSpPr>
            <a:cxnSpLocks/>
          </p:cNvCxnSpPr>
          <p:nvPr userDrawn="1"/>
        </p:nvCxnSpPr>
        <p:spPr>
          <a:xfrm>
            <a:off x="0" y="6539086"/>
            <a:ext cx="81607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4F847E-6BF2-0842-9F17-786218E6FA2A}"/>
              </a:ext>
            </a:extLst>
          </p:cNvPr>
          <p:cNvCxnSpPr>
            <a:cxnSpLocks/>
          </p:cNvCxnSpPr>
          <p:nvPr userDrawn="1"/>
        </p:nvCxnSpPr>
        <p:spPr>
          <a:xfrm>
            <a:off x="4142061" y="6539086"/>
            <a:ext cx="679111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D55F6E-CD5E-5445-B3A6-EE5EEE74305D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9086"/>
            <a:ext cx="8382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F0EEAAF-7C49-794F-9DDC-1464D28A17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01" y="6198499"/>
            <a:ext cx="3163892" cy="65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62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Slide (w/o Lines,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72D7-AB87-D644-B312-3D7A5F9B7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920"/>
            <a:ext cx="10515600" cy="859852"/>
          </a:xfrm>
          <a:prstGeom prst="rect">
            <a:avLst/>
          </a:prstGeom>
        </p:spPr>
        <p:txBody>
          <a:bodyPr anchor="ctr"/>
          <a:lstStyle>
            <a:lvl1pPr>
              <a:defRPr sz="4000" b="0" i="0">
                <a:latin typeface="Apex New Book" panose="02010600040501010103" pitchFamily="2" charset="77"/>
                <a:ea typeface="Apex New Book" panose="02010600040501010103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73ACA-6EC9-8A44-AA21-90A63B1E6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559"/>
            <a:ext cx="10515600" cy="4769403"/>
          </a:xfrm>
          <a:prstGeom prst="rect">
            <a:avLst/>
          </a:prstGeom>
        </p:spPr>
        <p:txBody>
          <a:bodyPr/>
          <a:lstStyle>
            <a:lvl1pPr>
              <a:buSzPct val="90000"/>
              <a:buFontTx/>
              <a:buBlip>
                <a:blip r:embed="rId2"/>
              </a:buBlip>
              <a:defRPr b="0" i="0">
                <a:latin typeface="Apex New Book" panose="02010600040501010103" pitchFamily="2" charset="77"/>
                <a:ea typeface="Apex New Book" panose="02010600040501010103" pitchFamily="2" charset="77"/>
              </a:defRPr>
            </a:lvl1pPr>
            <a:lvl2pPr>
              <a:buFont typeface="Courier New" panose="02070309020205020404" pitchFamily="49" charset="0"/>
              <a:buChar char="o"/>
              <a:defRPr b="0" i="0">
                <a:latin typeface="Apex New Book" panose="02010600040501010103" pitchFamily="2" charset="77"/>
                <a:ea typeface="Apex New Book" panose="02010600040501010103" pitchFamily="2" charset="77"/>
              </a:defRPr>
            </a:lvl2pPr>
            <a:lvl3pPr>
              <a:defRPr b="0" i="0">
                <a:latin typeface="Apex New Book" panose="02010600040501010103" pitchFamily="2" charset="77"/>
                <a:ea typeface="Apex New Book" panose="02010600040501010103" pitchFamily="2" charset="77"/>
              </a:defRPr>
            </a:lvl3pPr>
            <a:lvl4pPr>
              <a:defRPr b="0" i="0">
                <a:latin typeface="Apex New Book" panose="02010600040501010103" pitchFamily="2" charset="77"/>
                <a:ea typeface="Apex New Book" panose="02010600040501010103" pitchFamily="2" charset="77"/>
              </a:defRPr>
            </a:lvl4pPr>
            <a:lvl5pPr>
              <a:defRPr b="0" i="0">
                <a:latin typeface="Apex New Book" panose="02010600040501010103" pitchFamily="2" charset="77"/>
                <a:ea typeface="Apex New Book" panose="02010600040501010103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29D14F0-FCB6-9242-BD5A-507E3BDAC616}"/>
              </a:ext>
            </a:extLst>
          </p:cNvPr>
          <p:cNvSpPr txBox="1">
            <a:spLocks/>
          </p:cNvSpPr>
          <p:nvPr userDrawn="1"/>
        </p:nvSpPr>
        <p:spPr>
          <a:xfrm>
            <a:off x="10933176" y="6355715"/>
            <a:ext cx="420624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0" i="0" kern="1200">
                <a:solidFill>
                  <a:srgbClr val="A6A6A6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5F2537-E621-A74C-A377-9F5DC18B5A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6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4C4341-EC59-A245-9BE0-B3FA569D6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BCFD7AF-F99A-DE49-A0FA-0FB4CBA31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920"/>
            <a:ext cx="10515600" cy="859852"/>
          </a:xfrm>
          <a:prstGeom prst="rect">
            <a:avLst/>
          </a:prstGeom>
        </p:spPr>
        <p:txBody>
          <a:bodyPr anchor="ctr"/>
          <a:lstStyle>
            <a:lvl1pPr>
              <a:defRPr sz="4000" b="0" i="0">
                <a:solidFill>
                  <a:schemeClr val="bg1"/>
                </a:solidFill>
                <a:latin typeface="Apex New Book" panose="02010600040501010103" pitchFamily="2" charset="77"/>
                <a:ea typeface="Apex New Book" panose="02010600040501010103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89FF8BE-CD56-EF4C-B7EC-CF3C42DBE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559"/>
            <a:ext cx="9150829" cy="4769403"/>
          </a:xfrm>
          <a:prstGeom prst="rect">
            <a:avLst/>
          </a:prstGeom>
        </p:spPr>
        <p:txBody>
          <a:bodyPr/>
          <a:lstStyle>
            <a:lvl1pPr>
              <a:buSzPct val="90000"/>
              <a:buFontTx/>
              <a:buBlip>
                <a:blip r:embed="rId3"/>
              </a:buBlip>
              <a:defRPr b="0" i="0">
                <a:solidFill>
                  <a:schemeClr val="bg1"/>
                </a:solidFill>
                <a:latin typeface="Apex New Book" panose="02010600040501010103" pitchFamily="2" charset="77"/>
                <a:ea typeface="Apex New Book" panose="02010600040501010103" pitchFamily="2" charset="77"/>
              </a:defRPr>
            </a:lvl1pPr>
            <a:lvl2pPr>
              <a:buFont typeface="Courier New" panose="02070309020205020404" pitchFamily="49" charset="0"/>
              <a:buChar char="o"/>
              <a:defRPr b="0" i="0">
                <a:solidFill>
                  <a:schemeClr val="bg1"/>
                </a:solidFill>
                <a:latin typeface="Apex New Book" panose="02010600040501010103" pitchFamily="2" charset="77"/>
                <a:ea typeface="Apex New Book" panose="02010600040501010103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Apex New Book" panose="02010600040501010103" pitchFamily="2" charset="77"/>
                <a:ea typeface="Apex New Book" panose="02010600040501010103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Apex New Book" panose="02010600040501010103" pitchFamily="2" charset="77"/>
                <a:ea typeface="Apex New Book" panose="02010600040501010103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Apex New Book" panose="02010600040501010103" pitchFamily="2" charset="77"/>
                <a:ea typeface="Apex New Book" panose="02010600040501010103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9E213C-33BC-9E45-BF8E-9692BE9A91F9}"/>
              </a:ext>
            </a:extLst>
          </p:cNvPr>
          <p:cNvCxnSpPr>
            <a:cxnSpLocks/>
          </p:cNvCxnSpPr>
          <p:nvPr userDrawn="1"/>
        </p:nvCxnSpPr>
        <p:spPr>
          <a:xfrm>
            <a:off x="0" y="965772"/>
            <a:ext cx="10315254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755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19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gif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8A41B-2BC4-8F4A-BECC-D0F9E117A64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92680" y="1148624"/>
            <a:ext cx="7406640" cy="214884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  <a:latin typeface="Apex New Book"/>
              </a:rPr>
              <a:t>Predicting Fragment Distributions via Physics-Constrained Mixture Density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BF9672-E61A-7A42-98D4-BDF86CB87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2680" y="3982176"/>
            <a:ext cx="7406640" cy="868680"/>
          </a:xfrm>
        </p:spPr>
        <p:txBody>
          <a:bodyPr lIns="91440" tIns="45720" rIns="91440" bIns="45720" anchor="t"/>
          <a:lstStyle/>
          <a:p>
            <a:r>
              <a:rPr lang="en-US">
                <a:latin typeface="+mn-lt"/>
              </a:rPr>
              <a:t>Tory Smith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6F366D6-752D-DA79-265B-21A034D69934}"/>
              </a:ext>
            </a:extLst>
          </p:cNvPr>
          <p:cNvSpPr txBox="1">
            <a:spLocks/>
          </p:cNvSpPr>
          <p:nvPr/>
        </p:nvSpPr>
        <p:spPr>
          <a:xfrm>
            <a:off x="2392680" y="4149816"/>
            <a:ext cx="7406640" cy="868680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Apex New Light" panose="02010600040501010103" pitchFamily="2" charset="77"/>
                <a:ea typeface="Apex New Light" panose="02010600040501010103" pitchFamily="2" charset="77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0767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72EE-3E87-670A-46BE-475EACC06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Impact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F32AC-4190-D766-0D16-1A2FD76F1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Impact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First step toward incorporating material contributions to satellite break-up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Possibility for an efficient physics-based break-up model through </a:t>
            </a:r>
            <a:r>
              <a:rPr lang="en-US" err="1"/>
              <a:t>phyiscs</a:t>
            </a:r>
            <a:r>
              <a:rPr lang="en-US"/>
              <a:t> informed machine learning</a:t>
            </a:r>
          </a:p>
          <a:p>
            <a:pPr marL="0" indent="0">
              <a:buNone/>
            </a:pPr>
            <a:r>
              <a:rPr lang="en-US" b="1"/>
              <a:t>Future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Investigate different PINN architectures (U-Net) that can incorporate the PDE and boundary conditions for stronger physics constraints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Move to 2D and 3D simulations</a:t>
            </a:r>
          </a:p>
        </p:txBody>
      </p:sp>
    </p:spTree>
    <p:extLst>
      <p:ext uri="{BB962C8B-B14F-4D97-AF65-F5344CB8AC3E}">
        <p14:creationId xmlns:p14="http://schemas.microsoft.com/office/powerpoint/2010/main" val="1803452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86D4536-36F9-78E3-D1EE-A14983DC67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A94D86-3815-0F1D-124D-3C67C969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36086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85E43-82CD-FEE2-90A8-E0254B1DB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F78D-8BF7-7229-E039-48052FB1F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MDN U-NET Architecture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BCE0DB-409C-9C77-4216-9B130F0474EA}"/>
              </a:ext>
            </a:extLst>
          </p:cNvPr>
          <p:cNvSpPr/>
          <p:nvPr/>
        </p:nvSpPr>
        <p:spPr>
          <a:xfrm>
            <a:off x="155575" y="1021409"/>
            <a:ext cx="1993900" cy="29736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1DFE0AF9-4540-1D60-611F-7ACBC6AC4A93}"/>
              </a:ext>
            </a:extLst>
          </p:cNvPr>
          <p:cNvCxnSpPr>
            <a:cxnSpLocks/>
          </p:cNvCxnSpPr>
          <p:nvPr/>
        </p:nvCxnSpPr>
        <p:spPr>
          <a:xfrm>
            <a:off x="2263998" y="1974232"/>
            <a:ext cx="5324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69A58D4-DF07-F3F5-D974-14EBB82F85FB}"/>
              </a:ext>
            </a:extLst>
          </p:cNvPr>
          <p:cNvCxnSpPr>
            <a:cxnSpLocks/>
          </p:cNvCxnSpPr>
          <p:nvPr/>
        </p:nvCxnSpPr>
        <p:spPr>
          <a:xfrm>
            <a:off x="7216244" y="1944499"/>
            <a:ext cx="5555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10E0945C-940E-C520-76CC-FEF3A963348B}"/>
              </a:ext>
            </a:extLst>
          </p:cNvPr>
          <p:cNvSpPr/>
          <p:nvPr/>
        </p:nvSpPr>
        <p:spPr>
          <a:xfrm>
            <a:off x="8020061" y="2416143"/>
            <a:ext cx="330200" cy="3238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589A7F3-D425-EDDB-14B9-60DED2A5B66A}"/>
              </a:ext>
            </a:extLst>
          </p:cNvPr>
          <p:cNvGrpSpPr/>
          <p:nvPr/>
        </p:nvGrpSpPr>
        <p:grpSpPr>
          <a:xfrm>
            <a:off x="9407185" y="2965934"/>
            <a:ext cx="616038" cy="924497"/>
            <a:chOff x="3206750" y="1471899"/>
            <a:chExt cx="1066800" cy="1756504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FEC1F7B1-28C0-23C2-22E2-DA9BE8599269}"/>
                </a:ext>
              </a:extLst>
            </p:cNvPr>
            <p:cNvSpPr/>
            <p:nvPr/>
          </p:nvSpPr>
          <p:spPr>
            <a:xfrm>
              <a:off x="3206750" y="1471899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E52723F-DEB7-3760-2772-677482D7E07F}"/>
                </a:ext>
              </a:extLst>
            </p:cNvPr>
            <p:cNvSpPr/>
            <p:nvPr/>
          </p:nvSpPr>
          <p:spPr>
            <a:xfrm>
              <a:off x="3206750" y="19520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F35BB7B-802D-C022-B842-9AAE0AEFC667}"/>
                </a:ext>
              </a:extLst>
            </p:cNvPr>
            <p:cNvSpPr/>
            <p:nvPr/>
          </p:nvSpPr>
          <p:spPr>
            <a:xfrm>
              <a:off x="3206750" y="242830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9062E4E-5316-ECAF-4DC4-4CC08652A3BC}"/>
                </a:ext>
              </a:extLst>
            </p:cNvPr>
            <p:cNvSpPr/>
            <p:nvPr/>
          </p:nvSpPr>
          <p:spPr>
            <a:xfrm>
              <a:off x="3206750" y="29045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163FF98-7F74-24EE-8232-71A847051B1D}"/>
                </a:ext>
              </a:extLst>
            </p:cNvPr>
            <p:cNvSpPr/>
            <p:nvPr/>
          </p:nvSpPr>
          <p:spPr>
            <a:xfrm>
              <a:off x="3943350" y="1471899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46B72B4-EB25-2632-F993-4253B5082A70}"/>
                </a:ext>
              </a:extLst>
            </p:cNvPr>
            <p:cNvSpPr/>
            <p:nvPr/>
          </p:nvSpPr>
          <p:spPr>
            <a:xfrm>
              <a:off x="3943350" y="19520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CD27B5C-6EFE-19CD-1C0B-674E87C4E312}"/>
                </a:ext>
              </a:extLst>
            </p:cNvPr>
            <p:cNvSpPr/>
            <p:nvPr/>
          </p:nvSpPr>
          <p:spPr>
            <a:xfrm>
              <a:off x="3943350" y="242830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3BA28C2D-FADF-0F88-3B0E-76A56BB16776}"/>
                </a:ext>
              </a:extLst>
            </p:cNvPr>
            <p:cNvSpPr/>
            <p:nvPr/>
          </p:nvSpPr>
          <p:spPr>
            <a:xfrm>
              <a:off x="3943350" y="29045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66CEB36-24B7-D868-FE24-96CFCEFAE7B0}"/>
                </a:ext>
              </a:extLst>
            </p:cNvPr>
            <p:cNvCxnSpPr>
              <a:cxnSpLocks/>
              <a:stCxn id="153" idx="6"/>
              <a:endCxn id="158" idx="2"/>
            </p:cNvCxnSpPr>
            <p:nvPr/>
          </p:nvCxnSpPr>
          <p:spPr>
            <a:xfrm>
              <a:off x="3536950" y="1633824"/>
              <a:ext cx="406400" cy="4801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4D6844D-B82F-9245-ABB8-A81A7752C64D}"/>
                </a:ext>
              </a:extLst>
            </p:cNvPr>
            <p:cNvCxnSpPr>
              <a:cxnSpLocks/>
              <a:stCxn id="153" idx="6"/>
              <a:endCxn id="159" idx="2"/>
            </p:cNvCxnSpPr>
            <p:nvPr/>
          </p:nvCxnSpPr>
          <p:spPr>
            <a:xfrm>
              <a:off x="3536950" y="1633824"/>
              <a:ext cx="406400" cy="9564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D36EEB7-4732-862D-ACA0-BBFD2C3A9BB2}"/>
                </a:ext>
              </a:extLst>
            </p:cNvPr>
            <p:cNvCxnSpPr>
              <a:cxnSpLocks/>
              <a:stCxn id="153" idx="6"/>
              <a:endCxn id="160" idx="2"/>
            </p:cNvCxnSpPr>
            <p:nvPr/>
          </p:nvCxnSpPr>
          <p:spPr>
            <a:xfrm>
              <a:off x="3536950" y="1633824"/>
              <a:ext cx="406400" cy="14326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D5C0838-4142-F24A-ACEC-3DEE02C29EA5}"/>
                </a:ext>
              </a:extLst>
            </p:cNvPr>
            <p:cNvCxnSpPr>
              <a:cxnSpLocks/>
              <a:stCxn id="153" idx="6"/>
              <a:endCxn id="157" idx="2"/>
            </p:cNvCxnSpPr>
            <p:nvPr/>
          </p:nvCxnSpPr>
          <p:spPr>
            <a:xfrm>
              <a:off x="3536950" y="1633824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0762B74-C65A-2F16-70DE-530EC52E8091}"/>
                </a:ext>
              </a:extLst>
            </p:cNvPr>
            <p:cNvCxnSpPr>
              <a:cxnSpLocks/>
              <a:stCxn id="154" idx="6"/>
              <a:endCxn id="157" idx="2"/>
            </p:cNvCxnSpPr>
            <p:nvPr/>
          </p:nvCxnSpPr>
          <p:spPr>
            <a:xfrm flipV="1">
              <a:off x="3536950" y="1633824"/>
              <a:ext cx="406400" cy="4801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9967E07-8C55-E57C-EAA0-427996B57180}"/>
                </a:ext>
              </a:extLst>
            </p:cNvPr>
            <p:cNvCxnSpPr>
              <a:cxnSpLocks/>
              <a:stCxn id="155" idx="6"/>
              <a:endCxn id="157" idx="2"/>
            </p:cNvCxnSpPr>
            <p:nvPr/>
          </p:nvCxnSpPr>
          <p:spPr>
            <a:xfrm flipV="1">
              <a:off x="3536950" y="1633824"/>
              <a:ext cx="406400" cy="9564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56038B6-082E-C02A-7907-449DF82FAB08}"/>
                </a:ext>
              </a:extLst>
            </p:cNvPr>
            <p:cNvCxnSpPr>
              <a:cxnSpLocks/>
              <a:stCxn id="156" idx="6"/>
              <a:endCxn id="157" idx="2"/>
            </p:cNvCxnSpPr>
            <p:nvPr/>
          </p:nvCxnSpPr>
          <p:spPr>
            <a:xfrm flipV="1">
              <a:off x="3536950" y="1633824"/>
              <a:ext cx="406400" cy="14326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8F75646-D42A-BFFD-3299-2057D3842DE5}"/>
                </a:ext>
              </a:extLst>
            </p:cNvPr>
            <p:cNvCxnSpPr>
              <a:cxnSpLocks/>
              <a:stCxn id="154" idx="6"/>
              <a:endCxn id="158" idx="2"/>
            </p:cNvCxnSpPr>
            <p:nvPr/>
          </p:nvCxnSpPr>
          <p:spPr>
            <a:xfrm>
              <a:off x="3536950" y="2113978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558C580-8F9B-54C3-32AB-7BE6F67E7AD8}"/>
                </a:ext>
              </a:extLst>
            </p:cNvPr>
            <p:cNvCxnSpPr>
              <a:cxnSpLocks/>
              <a:stCxn id="154" idx="6"/>
              <a:endCxn id="159" idx="2"/>
            </p:cNvCxnSpPr>
            <p:nvPr/>
          </p:nvCxnSpPr>
          <p:spPr>
            <a:xfrm>
              <a:off x="3536950" y="211397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A4D77D2-2A7A-BCC4-B891-9DB187072EC8}"/>
                </a:ext>
              </a:extLst>
            </p:cNvPr>
            <p:cNvCxnSpPr>
              <a:cxnSpLocks/>
              <a:stCxn id="154" idx="6"/>
              <a:endCxn id="160" idx="2"/>
            </p:cNvCxnSpPr>
            <p:nvPr/>
          </p:nvCxnSpPr>
          <p:spPr>
            <a:xfrm>
              <a:off x="3536950" y="2113978"/>
              <a:ext cx="4064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A5A567E-97E1-5EF4-64B9-3A71375AFAC8}"/>
                </a:ext>
              </a:extLst>
            </p:cNvPr>
            <p:cNvCxnSpPr>
              <a:cxnSpLocks/>
              <a:stCxn id="155" idx="6"/>
              <a:endCxn id="158" idx="2"/>
            </p:cNvCxnSpPr>
            <p:nvPr/>
          </p:nvCxnSpPr>
          <p:spPr>
            <a:xfrm flipV="1">
              <a:off x="3536950" y="211397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DA316E4-A226-F3C9-967F-BA7AD6148A66}"/>
                </a:ext>
              </a:extLst>
            </p:cNvPr>
            <p:cNvCxnSpPr>
              <a:cxnSpLocks/>
              <a:stCxn id="155" idx="6"/>
              <a:endCxn id="159" idx="2"/>
            </p:cNvCxnSpPr>
            <p:nvPr/>
          </p:nvCxnSpPr>
          <p:spPr>
            <a:xfrm>
              <a:off x="3536950" y="2590228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43CA1AF-15FC-C67D-3D51-0D4D1118041D}"/>
                </a:ext>
              </a:extLst>
            </p:cNvPr>
            <p:cNvCxnSpPr>
              <a:cxnSpLocks/>
              <a:stCxn id="155" idx="6"/>
              <a:endCxn id="160" idx="2"/>
            </p:cNvCxnSpPr>
            <p:nvPr/>
          </p:nvCxnSpPr>
          <p:spPr>
            <a:xfrm>
              <a:off x="3536950" y="259022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6E7937C-9E94-2ACB-F1DF-B42899D6B14C}"/>
                </a:ext>
              </a:extLst>
            </p:cNvPr>
            <p:cNvCxnSpPr>
              <a:cxnSpLocks/>
              <a:stCxn id="156" idx="6"/>
              <a:endCxn id="158" idx="2"/>
            </p:cNvCxnSpPr>
            <p:nvPr/>
          </p:nvCxnSpPr>
          <p:spPr>
            <a:xfrm flipV="1">
              <a:off x="3536950" y="2113978"/>
              <a:ext cx="4064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1741D8C-F5F8-A747-BAF3-AC9F2EABF201}"/>
                </a:ext>
              </a:extLst>
            </p:cNvPr>
            <p:cNvCxnSpPr>
              <a:cxnSpLocks/>
              <a:stCxn id="156" idx="6"/>
              <a:endCxn id="159" idx="2"/>
            </p:cNvCxnSpPr>
            <p:nvPr/>
          </p:nvCxnSpPr>
          <p:spPr>
            <a:xfrm flipV="1">
              <a:off x="3536950" y="259022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92BC228-B7E4-33AA-F397-CD224B84DCDE}"/>
                </a:ext>
              </a:extLst>
            </p:cNvPr>
            <p:cNvCxnSpPr>
              <a:cxnSpLocks/>
              <a:stCxn id="156" idx="6"/>
              <a:endCxn id="160" idx="2"/>
            </p:cNvCxnSpPr>
            <p:nvPr/>
          </p:nvCxnSpPr>
          <p:spPr>
            <a:xfrm>
              <a:off x="3536950" y="3066478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A1D8DCE6-C79E-6FA0-E55E-1829D44D3939}"/>
              </a:ext>
            </a:extLst>
          </p:cNvPr>
          <p:cNvCxnSpPr>
            <a:cxnSpLocks/>
            <a:stCxn id="148" idx="2"/>
          </p:cNvCxnSpPr>
          <p:nvPr/>
        </p:nvCxnSpPr>
        <p:spPr>
          <a:xfrm rot="16200000" flipH="1">
            <a:off x="8369307" y="2555838"/>
            <a:ext cx="768358" cy="1136650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03">
            <a:extLst>
              <a:ext uri="{FF2B5EF4-FFF2-40B4-BE49-F238E27FC236}">
                <a16:creationId xmlns:a16="http://schemas.microsoft.com/office/drawing/2014/main" id="{3CDE9A62-65D6-7D49-1D64-906D1074EC5E}"/>
              </a:ext>
            </a:extLst>
          </p:cNvPr>
          <p:cNvCxnSpPr>
            <a:cxnSpLocks/>
            <a:stCxn id="148" idx="2"/>
          </p:cNvCxnSpPr>
          <p:nvPr/>
        </p:nvCxnSpPr>
        <p:spPr>
          <a:xfrm rot="16200000" flipH="1">
            <a:off x="7743832" y="3181313"/>
            <a:ext cx="1949459" cy="1066800"/>
          </a:xfrm>
          <a:prstGeom prst="curvedConnector3">
            <a:avLst>
              <a:gd name="adj1" fmla="val 10048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Arrow Connector 303">
            <a:extLst>
              <a:ext uri="{FF2B5EF4-FFF2-40B4-BE49-F238E27FC236}">
                <a16:creationId xmlns:a16="http://schemas.microsoft.com/office/drawing/2014/main" id="{19AF0F5B-56FD-074F-B50C-40D2674E49EF}"/>
              </a:ext>
            </a:extLst>
          </p:cNvPr>
          <p:cNvCxnSpPr>
            <a:cxnSpLocks/>
            <a:stCxn id="148" idx="2"/>
          </p:cNvCxnSpPr>
          <p:nvPr/>
        </p:nvCxnSpPr>
        <p:spPr>
          <a:xfrm rot="16200000" flipH="1">
            <a:off x="7229482" y="3695662"/>
            <a:ext cx="2978159" cy="1066801"/>
          </a:xfrm>
          <a:prstGeom prst="curvedConnector3">
            <a:avLst>
              <a:gd name="adj1" fmla="val 10032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66" name="Table 365">
                <a:extLst>
                  <a:ext uri="{FF2B5EF4-FFF2-40B4-BE49-F238E27FC236}">
                    <a16:creationId xmlns:a16="http://schemas.microsoft.com/office/drawing/2014/main" id="{7C3E4855-DC87-5167-30FE-8CE079FD58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9251594"/>
                  </p:ext>
                </p:extLst>
              </p:nvPr>
            </p:nvGraphicFramePr>
            <p:xfrm>
              <a:off x="457003" y="1302917"/>
              <a:ext cx="1347788" cy="25820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47788">
                      <a:extLst>
                        <a:ext uri="{9D8B030D-6E8A-4147-A177-3AD203B41FA5}">
                          <a16:colId xmlns:a16="http://schemas.microsoft.com/office/drawing/2014/main" val="1702050621"/>
                        </a:ext>
                      </a:extLst>
                    </a:gridCol>
                  </a:tblGrid>
                  <a:tr h="1920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8274735"/>
                      </a:ext>
                    </a:extLst>
                  </a:tr>
                  <a:tr h="1920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9191026"/>
                      </a:ext>
                    </a:extLst>
                  </a:tr>
                  <a:tr h="1920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0216912"/>
                      </a:ext>
                    </a:extLst>
                  </a:tr>
                  <a:tr h="20069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9967027"/>
                      </a:ext>
                    </a:extLst>
                  </a:tr>
                  <a:tr h="1920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Strain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9693024"/>
                      </a:ext>
                    </a:extLst>
                  </a:tr>
                  <a:tr h="1920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559479"/>
                      </a:ext>
                    </a:extLst>
                  </a:tr>
                  <a:tr h="1920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364285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66" name="Table 365">
                <a:extLst>
                  <a:ext uri="{FF2B5EF4-FFF2-40B4-BE49-F238E27FC236}">
                    <a16:creationId xmlns:a16="http://schemas.microsoft.com/office/drawing/2014/main" id="{7C3E4855-DC87-5167-30FE-8CE079FD58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9251594"/>
                  </p:ext>
                </p:extLst>
              </p:nvPr>
            </p:nvGraphicFramePr>
            <p:xfrm>
              <a:off x="457003" y="1302917"/>
              <a:ext cx="1347788" cy="258203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47788">
                      <a:extLst>
                        <a:ext uri="{9D8B030D-6E8A-4147-A177-3AD203B41FA5}">
                          <a16:colId xmlns:a16="http://schemas.microsoft.com/office/drawing/2014/main" val="170205062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b="-6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827473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0000" b="-5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919102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96721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0216912"/>
                      </a:ext>
                    </a:extLst>
                  </a:tr>
                  <a:tr h="3874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87302" b="-3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99670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Strain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969302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5594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36428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0" name="Left Bracket 369">
            <a:extLst>
              <a:ext uri="{FF2B5EF4-FFF2-40B4-BE49-F238E27FC236}">
                <a16:creationId xmlns:a16="http://schemas.microsoft.com/office/drawing/2014/main" id="{B1D55D42-2A69-86E9-73F8-4F1FFDE8FF3C}"/>
              </a:ext>
            </a:extLst>
          </p:cNvPr>
          <p:cNvSpPr/>
          <p:nvPr/>
        </p:nvSpPr>
        <p:spPr>
          <a:xfrm>
            <a:off x="504628" y="1232819"/>
            <a:ext cx="254793" cy="2652133"/>
          </a:xfrm>
          <a:prstGeom prst="leftBracket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1" name="Left Bracket 370">
            <a:extLst>
              <a:ext uri="{FF2B5EF4-FFF2-40B4-BE49-F238E27FC236}">
                <a16:creationId xmlns:a16="http://schemas.microsoft.com/office/drawing/2014/main" id="{75059006-1638-624A-C8CF-7A4CC3F1C708}"/>
              </a:ext>
            </a:extLst>
          </p:cNvPr>
          <p:cNvSpPr/>
          <p:nvPr/>
        </p:nvSpPr>
        <p:spPr>
          <a:xfrm rot="10800000">
            <a:off x="1593255" y="1232820"/>
            <a:ext cx="254793" cy="2652134"/>
          </a:xfrm>
          <a:prstGeom prst="leftBracket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075EDA6C-D34A-1E4B-5B6D-B635144604D5}"/>
              </a:ext>
            </a:extLst>
          </p:cNvPr>
          <p:cNvCxnSpPr/>
          <p:nvPr/>
        </p:nvCxnSpPr>
        <p:spPr>
          <a:xfrm>
            <a:off x="10286704" y="3436087"/>
            <a:ext cx="7874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>
            <a:extLst>
              <a:ext uri="{FF2B5EF4-FFF2-40B4-BE49-F238E27FC236}">
                <a16:creationId xmlns:a16="http://schemas.microsoft.com/office/drawing/2014/main" id="{4CBEBC8D-7FA7-59DE-4163-BF2889110616}"/>
              </a:ext>
            </a:extLst>
          </p:cNvPr>
          <p:cNvCxnSpPr/>
          <p:nvPr/>
        </p:nvCxnSpPr>
        <p:spPr>
          <a:xfrm>
            <a:off x="10331154" y="4610837"/>
            <a:ext cx="7874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>
            <a:extLst>
              <a:ext uri="{FF2B5EF4-FFF2-40B4-BE49-F238E27FC236}">
                <a16:creationId xmlns:a16="http://schemas.microsoft.com/office/drawing/2014/main" id="{40782381-058A-F07C-492C-8C3DC2748543}"/>
              </a:ext>
            </a:extLst>
          </p:cNvPr>
          <p:cNvCxnSpPr/>
          <p:nvPr/>
        </p:nvCxnSpPr>
        <p:spPr>
          <a:xfrm>
            <a:off x="10331154" y="5651586"/>
            <a:ext cx="7874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5" name="Rectangle: Rounded Corners 374">
                <a:extLst>
                  <a:ext uri="{FF2B5EF4-FFF2-40B4-BE49-F238E27FC236}">
                    <a16:creationId xmlns:a16="http://schemas.microsoft.com/office/drawing/2014/main" id="{1C81F5CF-E678-4294-3919-A81EE417DA08}"/>
                  </a:ext>
                </a:extLst>
              </p:cNvPr>
              <p:cNvSpPr/>
              <p:nvPr/>
            </p:nvSpPr>
            <p:spPr>
              <a:xfrm>
                <a:off x="11220154" y="3270346"/>
                <a:ext cx="628650" cy="3238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5" name="Rectangle: Rounded Corners 374">
                <a:extLst>
                  <a:ext uri="{FF2B5EF4-FFF2-40B4-BE49-F238E27FC236}">
                    <a16:creationId xmlns:a16="http://schemas.microsoft.com/office/drawing/2014/main" id="{1C81F5CF-E678-4294-3919-A81EE417D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154" y="3270346"/>
                <a:ext cx="628650" cy="323841"/>
              </a:xfrm>
              <a:prstGeom prst="roundRect">
                <a:avLst/>
              </a:prstGeom>
              <a:blipFill>
                <a:blip r:embed="rId3"/>
                <a:stretch>
                  <a:fillRect l="-3810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6" name="Rectangle: Rounded Corners 375">
                <a:extLst>
                  <a:ext uri="{FF2B5EF4-FFF2-40B4-BE49-F238E27FC236}">
                    <a16:creationId xmlns:a16="http://schemas.microsoft.com/office/drawing/2014/main" id="{8FC40659-5BD4-422B-5A3F-72460FDA9493}"/>
                  </a:ext>
                </a:extLst>
              </p:cNvPr>
              <p:cNvSpPr/>
              <p:nvPr/>
            </p:nvSpPr>
            <p:spPr>
              <a:xfrm>
                <a:off x="11220154" y="4460966"/>
                <a:ext cx="628650" cy="3238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6" name="Rectangle: Rounded Corners 375">
                <a:extLst>
                  <a:ext uri="{FF2B5EF4-FFF2-40B4-BE49-F238E27FC236}">
                    <a16:creationId xmlns:a16="http://schemas.microsoft.com/office/drawing/2014/main" id="{8FC40659-5BD4-422B-5A3F-72460FDA94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154" y="4460966"/>
                <a:ext cx="628650" cy="323841"/>
              </a:xfrm>
              <a:prstGeom prst="roundRect">
                <a:avLst/>
              </a:prstGeom>
              <a:blipFill>
                <a:blip r:embed="rId4"/>
                <a:stretch>
                  <a:fillRect l="-381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7" name="Rectangle: Rounded Corners 376">
                <a:extLst>
                  <a:ext uri="{FF2B5EF4-FFF2-40B4-BE49-F238E27FC236}">
                    <a16:creationId xmlns:a16="http://schemas.microsoft.com/office/drawing/2014/main" id="{F3BEA54D-EEC1-2260-23DE-FCCF3100EE6F}"/>
                  </a:ext>
                </a:extLst>
              </p:cNvPr>
              <p:cNvSpPr/>
              <p:nvPr/>
            </p:nvSpPr>
            <p:spPr>
              <a:xfrm>
                <a:off x="11220154" y="5489665"/>
                <a:ext cx="628650" cy="3238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b="0"/>
              </a:p>
            </p:txBody>
          </p:sp>
        </mc:Choice>
        <mc:Fallback>
          <p:sp>
            <p:nvSpPr>
              <p:cNvPr id="377" name="Rectangle: Rounded Corners 376">
                <a:extLst>
                  <a:ext uri="{FF2B5EF4-FFF2-40B4-BE49-F238E27FC236}">
                    <a16:creationId xmlns:a16="http://schemas.microsoft.com/office/drawing/2014/main" id="{F3BEA54D-EEC1-2260-23DE-FCCF3100E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0154" y="5489665"/>
                <a:ext cx="628650" cy="323841"/>
              </a:xfrm>
              <a:prstGeom prst="round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9" name="TextBox 378">
            <a:extLst>
              <a:ext uri="{FF2B5EF4-FFF2-40B4-BE49-F238E27FC236}">
                <a16:creationId xmlns:a16="http://schemas.microsoft.com/office/drawing/2014/main" id="{99267FE3-AE61-59A3-F39E-59A47D060540}"/>
              </a:ext>
            </a:extLst>
          </p:cNvPr>
          <p:cNvSpPr txBox="1"/>
          <p:nvPr/>
        </p:nvSpPr>
        <p:spPr>
          <a:xfrm>
            <a:off x="10286704" y="5306487"/>
            <a:ext cx="1003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/>
              <a:t>Softplus</a:t>
            </a:r>
            <a:endParaRPr lang="en-US" sz="1600"/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55D060F1-257D-4F5E-E1AB-4C7E9A8C2A99}"/>
              </a:ext>
            </a:extLst>
          </p:cNvPr>
          <p:cNvSpPr txBox="1"/>
          <p:nvPr/>
        </p:nvSpPr>
        <p:spPr>
          <a:xfrm>
            <a:off x="10223204" y="3089629"/>
            <a:ext cx="1003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/>
              <a:t>Softmax</a:t>
            </a:r>
            <a:endParaRPr lang="en-US" sz="1600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9DA1DFDF-45DB-0BA1-68C9-C44E44F59A5A}"/>
              </a:ext>
            </a:extLst>
          </p:cNvPr>
          <p:cNvSpPr txBox="1"/>
          <p:nvPr/>
        </p:nvSpPr>
        <p:spPr>
          <a:xfrm>
            <a:off x="4506912" y="6597087"/>
            <a:ext cx="74818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Bishop, C. M. (1994). Mixture density networks. Neural Computing Research Group Technical Report NCRG/94/004, Aston University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934266-8DBD-6E3F-2C8A-2212B6352F1E}"/>
              </a:ext>
            </a:extLst>
          </p:cNvPr>
          <p:cNvGrpSpPr/>
          <p:nvPr/>
        </p:nvGrpSpPr>
        <p:grpSpPr>
          <a:xfrm>
            <a:off x="9407185" y="4137214"/>
            <a:ext cx="616038" cy="924497"/>
            <a:chOff x="3206750" y="1471899"/>
            <a:chExt cx="1066800" cy="1756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4C41DFC-BA67-B76B-4632-6ED54FC0985D}"/>
                </a:ext>
              </a:extLst>
            </p:cNvPr>
            <p:cNvSpPr/>
            <p:nvPr/>
          </p:nvSpPr>
          <p:spPr>
            <a:xfrm>
              <a:off x="3206750" y="1471899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A16F65-A699-2381-F241-81436E9F71EC}"/>
                </a:ext>
              </a:extLst>
            </p:cNvPr>
            <p:cNvSpPr/>
            <p:nvPr/>
          </p:nvSpPr>
          <p:spPr>
            <a:xfrm>
              <a:off x="3206750" y="19520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F5DED24-D7FE-C4D3-321E-9A6CAD363026}"/>
                </a:ext>
              </a:extLst>
            </p:cNvPr>
            <p:cNvSpPr/>
            <p:nvPr/>
          </p:nvSpPr>
          <p:spPr>
            <a:xfrm>
              <a:off x="3206750" y="242830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75CF498-D8A1-37E8-C73E-EC214309D87F}"/>
                </a:ext>
              </a:extLst>
            </p:cNvPr>
            <p:cNvSpPr/>
            <p:nvPr/>
          </p:nvSpPr>
          <p:spPr>
            <a:xfrm>
              <a:off x="3206750" y="29045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0F9773-B458-AF90-4784-81DCAEEBCC36}"/>
                </a:ext>
              </a:extLst>
            </p:cNvPr>
            <p:cNvSpPr/>
            <p:nvPr/>
          </p:nvSpPr>
          <p:spPr>
            <a:xfrm>
              <a:off x="3943350" y="1471899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B3E544-33A6-60BC-039D-DEE6FBF4400D}"/>
                </a:ext>
              </a:extLst>
            </p:cNvPr>
            <p:cNvSpPr/>
            <p:nvPr/>
          </p:nvSpPr>
          <p:spPr>
            <a:xfrm>
              <a:off x="3943350" y="19520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DAF0EED-C691-50F0-FB8F-D254683D6FA7}"/>
                </a:ext>
              </a:extLst>
            </p:cNvPr>
            <p:cNvSpPr/>
            <p:nvPr/>
          </p:nvSpPr>
          <p:spPr>
            <a:xfrm>
              <a:off x="3943350" y="242830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4992524-F26E-74CC-6584-96AC24A3B7C7}"/>
                </a:ext>
              </a:extLst>
            </p:cNvPr>
            <p:cNvSpPr/>
            <p:nvPr/>
          </p:nvSpPr>
          <p:spPr>
            <a:xfrm>
              <a:off x="3943350" y="29045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6955DF3-443C-F84A-A418-119C19E088CD}"/>
                </a:ext>
              </a:extLst>
            </p:cNvPr>
            <p:cNvCxnSpPr>
              <a:cxnSpLocks/>
              <a:stCxn id="9" idx="6"/>
              <a:endCxn id="18" idx="2"/>
            </p:cNvCxnSpPr>
            <p:nvPr/>
          </p:nvCxnSpPr>
          <p:spPr>
            <a:xfrm>
              <a:off x="3536950" y="1633824"/>
              <a:ext cx="406400" cy="4801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D44305D-53B4-099B-56C2-2BC09E2FB880}"/>
                </a:ext>
              </a:extLst>
            </p:cNvPr>
            <p:cNvCxnSpPr>
              <a:cxnSpLocks/>
              <a:stCxn id="9" idx="6"/>
              <a:endCxn id="19" idx="2"/>
            </p:cNvCxnSpPr>
            <p:nvPr/>
          </p:nvCxnSpPr>
          <p:spPr>
            <a:xfrm>
              <a:off x="3536950" y="1633824"/>
              <a:ext cx="406400" cy="9564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9E364F5-80A7-EC12-2394-D3761D2D3462}"/>
                </a:ext>
              </a:extLst>
            </p:cNvPr>
            <p:cNvCxnSpPr>
              <a:cxnSpLocks/>
              <a:stCxn id="9" idx="6"/>
              <a:endCxn id="20" idx="2"/>
            </p:cNvCxnSpPr>
            <p:nvPr/>
          </p:nvCxnSpPr>
          <p:spPr>
            <a:xfrm>
              <a:off x="3536950" y="1633824"/>
              <a:ext cx="406400" cy="14326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14EE7-FF2C-21E5-3479-75A9E616B0C8}"/>
                </a:ext>
              </a:extLst>
            </p:cNvPr>
            <p:cNvCxnSpPr>
              <a:cxnSpLocks/>
              <a:stCxn id="9" idx="6"/>
              <a:endCxn id="17" idx="2"/>
            </p:cNvCxnSpPr>
            <p:nvPr/>
          </p:nvCxnSpPr>
          <p:spPr>
            <a:xfrm>
              <a:off x="3536950" y="1633824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73D0E1B-DFD5-55B2-6C20-7D4FBA5BAD1D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 flipV="1">
              <a:off x="3536950" y="1633824"/>
              <a:ext cx="406400" cy="4801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5E27984-650B-24FC-74BB-58F662359EE2}"/>
                </a:ext>
              </a:extLst>
            </p:cNvPr>
            <p:cNvCxnSpPr>
              <a:cxnSpLocks/>
              <a:stCxn id="15" idx="6"/>
              <a:endCxn id="17" idx="2"/>
            </p:cNvCxnSpPr>
            <p:nvPr/>
          </p:nvCxnSpPr>
          <p:spPr>
            <a:xfrm flipV="1">
              <a:off x="3536950" y="1633824"/>
              <a:ext cx="406400" cy="9564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D58F96-1D81-300D-B9BB-9FE4D7421DC4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3536950" y="1633824"/>
              <a:ext cx="406400" cy="14326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DE529E-7A82-12B1-FC17-DD75B8E8A45D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>
              <a:off x="3536950" y="2113978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8C202D-475F-014A-B508-C2DDC5779D3A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3536950" y="211397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A43A121-976B-C5F0-DB3A-A5E4CADE06E0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3536950" y="2113978"/>
              <a:ext cx="4064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29B00A2-31C6-2244-02B4-C3714F9AF651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 flipV="1">
              <a:off x="3536950" y="211397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7FEC15B-8F72-1ABA-71EC-D15BBCA603BE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3536950" y="2590228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1D31E06-6F15-6C85-4E7A-6F6394E827A7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3536950" y="259022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CFC0CE7-B8CB-08E5-C05D-9C9F44FB7D9F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3536950" y="2113978"/>
              <a:ext cx="4064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48ED88A-835A-66FE-CB5C-4BDE10A94B2E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3536950" y="259022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D477BC8-B29C-6A59-6234-E8015B6C44E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3536950" y="3066478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3889812-2B26-C3F2-CD87-C849D2480A33}"/>
              </a:ext>
            </a:extLst>
          </p:cNvPr>
          <p:cNvGrpSpPr/>
          <p:nvPr/>
        </p:nvGrpSpPr>
        <p:grpSpPr>
          <a:xfrm>
            <a:off x="9419884" y="5306487"/>
            <a:ext cx="616038" cy="924497"/>
            <a:chOff x="3206750" y="1471899"/>
            <a:chExt cx="1066800" cy="175650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666DCA2-462D-EB86-C1B8-7AF673C7861E}"/>
                </a:ext>
              </a:extLst>
            </p:cNvPr>
            <p:cNvSpPr/>
            <p:nvPr/>
          </p:nvSpPr>
          <p:spPr>
            <a:xfrm>
              <a:off x="3206750" y="1471899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D84D784-B9D2-2CA3-5610-BA5296B0CC9A}"/>
                </a:ext>
              </a:extLst>
            </p:cNvPr>
            <p:cNvSpPr/>
            <p:nvPr/>
          </p:nvSpPr>
          <p:spPr>
            <a:xfrm>
              <a:off x="3206750" y="19520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B86F150-DB0F-9F6D-3625-3726860D7FB5}"/>
                </a:ext>
              </a:extLst>
            </p:cNvPr>
            <p:cNvSpPr/>
            <p:nvPr/>
          </p:nvSpPr>
          <p:spPr>
            <a:xfrm>
              <a:off x="3206750" y="242830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1332FE5-902A-417C-C57D-4F520875DC4A}"/>
                </a:ext>
              </a:extLst>
            </p:cNvPr>
            <p:cNvSpPr/>
            <p:nvPr/>
          </p:nvSpPr>
          <p:spPr>
            <a:xfrm>
              <a:off x="3206750" y="29045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E893388-AF73-817E-5F11-768C1522CCD9}"/>
                </a:ext>
              </a:extLst>
            </p:cNvPr>
            <p:cNvSpPr/>
            <p:nvPr/>
          </p:nvSpPr>
          <p:spPr>
            <a:xfrm>
              <a:off x="3943350" y="1471899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C9D4EBB-B20D-9643-A744-C8C8513B1F0E}"/>
                </a:ext>
              </a:extLst>
            </p:cNvPr>
            <p:cNvSpPr/>
            <p:nvPr/>
          </p:nvSpPr>
          <p:spPr>
            <a:xfrm>
              <a:off x="3943350" y="19520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AC75243-AC6B-1A59-204A-D0EB2CBBD5EE}"/>
                </a:ext>
              </a:extLst>
            </p:cNvPr>
            <p:cNvSpPr/>
            <p:nvPr/>
          </p:nvSpPr>
          <p:spPr>
            <a:xfrm>
              <a:off x="3943350" y="242830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F41EFDB-E3FC-ED30-EE69-58E1F5DB4D9A}"/>
                </a:ext>
              </a:extLst>
            </p:cNvPr>
            <p:cNvSpPr/>
            <p:nvPr/>
          </p:nvSpPr>
          <p:spPr>
            <a:xfrm>
              <a:off x="3943350" y="29045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6BAD172-9513-CAB5-79B2-1E8E46E48CED}"/>
                </a:ext>
              </a:extLst>
            </p:cNvPr>
            <p:cNvCxnSpPr>
              <a:cxnSpLocks/>
              <a:stCxn id="48" idx="6"/>
              <a:endCxn id="55" idx="2"/>
            </p:cNvCxnSpPr>
            <p:nvPr/>
          </p:nvCxnSpPr>
          <p:spPr>
            <a:xfrm>
              <a:off x="3536950" y="1633824"/>
              <a:ext cx="406400" cy="4801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1108A50-F8A1-7D26-D1E6-CE33C7A2C5DC}"/>
                </a:ext>
              </a:extLst>
            </p:cNvPr>
            <p:cNvCxnSpPr>
              <a:cxnSpLocks/>
              <a:stCxn id="48" idx="6"/>
              <a:endCxn id="57" idx="2"/>
            </p:cNvCxnSpPr>
            <p:nvPr/>
          </p:nvCxnSpPr>
          <p:spPr>
            <a:xfrm>
              <a:off x="3536950" y="1633824"/>
              <a:ext cx="406400" cy="9564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AD6A482-3241-D327-0E40-040D84A19E55}"/>
                </a:ext>
              </a:extLst>
            </p:cNvPr>
            <p:cNvCxnSpPr>
              <a:cxnSpLocks/>
              <a:stCxn id="48" idx="6"/>
              <a:endCxn id="58" idx="2"/>
            </p:cNvCxnSpPr>
            <p:nvPr/>
          </p:nvCxnSpPr>
          <p:spPr>
            <a:xfrm>
              <a:off x="3536950" y="1633824"/>
              <a:ext cx="406400" cy="14326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5178ED2-BA05-7C56-34AC-2E7CE498E225}"/>
                </a:ext>
              </a:extLst>
            </p:cNvPr>
            <p:cNvCxnSpPr>
              <a:cxnSpLocks/>
              <a:stCxn id="48" idx="6"/>
              <a:endCxn id="54" idx="2"/>
            </p:cNvCxnSpPr>
            <p:nvPr/>
          </p:nvCxnSpPr>
          <p:spPr>
            <a:xfrm>
              <a:off x="3536950" y="1633824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97FD6DE-9F71-7C80-C1D9-8D67C8EDAEC2}"/>
                </a:ext>
              </a:extLst>
            </p:cNvPr>
            <p:cNvCxnSpPr>
              <a:cxnSpLocks/>
              <a:stCxn id="49" idx="6"/>
              <a:endCxn id="54" idx="2"/>
            </p:cNvCxnSpPr>
            <p:nvPr/>
          </p:nvCxnSpPr>
          <p:spPr>
            <a:xfrm flipV="1">
              <a:off x="3536950" y="1633824"/>
              <a:ext cx="406400" cy="4801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5DFEC98-D863-6997-B89C-D888569DA9D0}"/>
                </a:ext>
              </a:extLst>
            </p:cNvPr>
            <p:cNvCxnSpPr>
              <a:cxnSpLocks/>
              <a:stCxn id="51" idx="6"/>
              <a:endCxn id="54" idx="2"/>
            </p:cNvCxnSpPr>
            <p:nvPr/>
          </p:nvCxnSpPr>
          <p:spPr>
            <a:xfrm flipV="1">
              <a:off x="3536950" y="1633824"/>
              <a:ext cx="406400" cy="9564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191C918-9C19-67DA-9C46-522BE10A4DA4}"/>
                </a:ext>
              </a:extLst>
            </p:cNvPr>
            <p:cNvCxnSpPr>
              <a:cxnSpLocks/>
              <a:stCxn id="52" idx="6"/>
              <a:endCxn id="54" idx="2"/>
            </p:cNvCxnSpPr>
            <p:nvPr/>
          </p:nvCxnSpPr>
          <p:spPr>
            <a:xfrm flipV="1">
              <a:off x="3536950" y="1633824"/>
              <a:ext cx="406400" cy="14326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8EFD236-1ADE-4D3E-A39D-1D71D01168FC}"/>
                </a:ext>
              </a:extLst>
            </p:cNvPr>
            <p:cNvCxnSpPr>
              <a:cxnSpLocks/>
              <a:stCxn id="49" idx="6"/>
              <a:endCxn id="55" idx="2"/>
            </p:cNvCxnSpPr>
            <p:nvPr/>
          </p:nvCxnSpPr>
          <p:spPr>
            <a:xfrm>
              <a:off x="3536950" y="2113978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1B793B2-1ACF-C5A2-25D0-D70F2301E432}"/>
                </a:ext>
              </a:extLst>
            </p:cNvPr>
            <p:cNvCxnSpPr>
              <a:cxnSpLocks/>
              <a:stCxn id="49" idx="6"/>
              <a:endCxn id="57" idx="2"/>
            </p:cNvCxnSpPr>
            <p:nvPr/>
          </p:nvCxnSpPr>
          <p:spPr>
            <a:xfrm>
              <a:off x="3536950" y="211397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A43667A-148E-CF34-B00C-2AA6CD506591}"/>
                </a:ext>
              </a:extLst>
            </p:cNvPr>
            <p:cNvCxnSpPr>
              <a:cxnSpLocks/>
              <a:stCxn id="49" idx="6"/>
              <a:endCxn id="58" idx="2"/>
            </p:cNvCxnSpPr>
            <p:nvPr/>
          </p:nvCxnSpPr>
          <p:spPr>
            <a:xfrm>
              <a:off x="3536950" y="2113978"/>
              <a:ext cx="4064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E32FC6C-B1E0-450C-0ABE-C0364139F392}"/>
                </a:ext>
              </a:extLst>
            </p:cNvPr>
            <p:cNvCxnSpPr>
              <a:cxnSpLocks/>
              <a:stCxn id="51" idx="6"/>
              <a:endCxn id="55" idx="2"/>
            </p:cNvCxnSpPr>
            <p:nvPr/>
          </p:nvCxnSpPr>
          <p:spPr>
            <a:xfrm flipV="1">
              <a:off x="3536950" y="211397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F36594D-800F-2353-921B-E056D6E836E7}"/>
                </a:ext>
              </a:extLst>
            </p:cNvPr>
            <p:cNvCxnSpPr>
              <a:cxnSpLocks/>
              <a:stCxn id="51" idx="6"/>
              <a:endCxn id="57" idx="2"/>
            </p:cNvCxnSpPr>
            <p:nvPr/>
          </p:nvCxnSpPr>
          <p:spPr>
            <a:xfrm>
              <a:off x="3536950" y="2590228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4F21170-E0E1-60C3-C6D3-879FC0AE2FF8}"/>
                </a:ext>
              </a:extLst>
            </p:cNvPr>
            <p:cNvCxnSpPr>
              <a:cxnSpLocks/>
              <a:stCxn id="51" idx="6"/>
              <a:endCxn id="58" idx="2"/>
            </p:cNvCxnSpPr>
            <p:nvPr/>
          </p:nvCxnSpPr>
          <p:spPr>
            <a:xfrm>
              <a:off x="3536950" y="259022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C529A76-D0B4-C0B1-5EC1-359568226EC1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 flipV="1">
              <a:off x="3536950" y="2113978"/>
              <a:ext cx="4064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32BB78F-FDD8-B6FF-9DCF-F23B69F2F92E}"/>
                </a:ext>
              </a:extLst>
            </p:cNvPr>
            <p:cNvCxnSpPr>
              <a:cxnSpLocks/>
              <a:stCxn id="52" idx="6"/>
              <a:endCxn id="57" idx="2"/>
            </p:cNvCxnSpPr>
            <p:nvPr/>
          </p:nvCxnSpPr>
          <p:spPr>
            <a:xfrm flipV="1">
              <a:off x="3536950" y="259022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917DE24-AAEC-BEA0-1D1B-06C4E3F7534F}"/>
                </a:ext>
              </a:extLst>
            </p:cNvPr>
            <p:cNvCxnSpPr>
              <a:cxnSpLocks/>
              <a:stCxn id="52" idx="6"/>
              <a:endCxn id="58" idx="2"/>
            </p:cNvCxnSpPr>
            <p:nvPr/>
          </p:nvCxnSpPr>
          <p:spPr>
            <a:xfrm>
              <a:off x="3536950" y="3066478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3" name="Picture 82" descr="A green line and a line graph&#10;&#10;AI-generated content may be incorrect.">
            <a:extLst>
              <a:ext uri="{FF2B5EF4-FFF2-40B4-BE49-F238E27FC236}">
                <a16:creationId xmlns:a16="http://schemas.microsoft.com/office/drawing/2014/main" id="{097CFDF3-EF0E-B004-EF3A-9DB9473B5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4622" y="1416807"/>
            <a:ext cx="1146469" cy="859852"/>
          </a:xfrm>
          <a:prstGeom prst="rect">
            <a:avLst/>
          </a:prstGeom>
        </p:spPr>
      </p:pic>
      <p:pic>
        <p:nvPicPr>
          <p:cNvPr id="84" name="Picture 83" descr="A green line and a line graph&#10;&#10;AI-generated content may be incorrect.">
            <a:extLst>
              <a:ext uri="{FF2B5EF4-FFF2-40B4-BE49-F238E27FC236}">
                <a16:creationId xmlns:a16="http://schemas.microsoft.com/office/drawing/2014/main" id="{54805C19-207C-D788-F706-F6EEB6788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171" y="1513777"/>
            <a:ext cx="1146469" cy="859852"/>
          </a:xfrm>
          <a:prstGeom prst="rect">
            <a:avLst/>
          </a:prstGeom>
        </p:spPr>
      </p:pic>
      <p:pic>
        <p:nvPicPr>
          <p:cNvPr id="85" name="Picture 84" descr="A green line and a line graph&#10;&#10;AI-generated content may be incorrect.">
            <a:extLst>
              <a:ext uri="{FF2B5EF4-FFF2-40B4-BE49-F238E27FC236}">
                <a16:creationId xmlns:a16="http://schemas.microsoft.com/office/drawing/2014/main" id="{B21781DD-9539-DE4D-1D96-F8DAAEA22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2652" y="1648013"/>
            <a:ext cx="1146469" cy="859852"/>
          </a:xfrm>
          <a:prstGeom prst="rect">
            <a:avLst/>
          </a:prstGeom>
        </p:spPr>
      </p:pic>
      <p:pic>
        <p:nvPicPr>
          <p:cNvPr id="87" name="Picture 86" descr="A green line and a line graph&#10;&#10;AI-generated content may be incorrect.">
            <a:extLst>
              <a:ext uri="{FF2B5EF4-FFF2-40B4-BE49-F238E27FC236}">
                <a16:creationId xmlns:a16="http://schemas.microsoft.com/office/drawing/2014/main" id="{4A6DBA09-3D0D-0125-0BB2-7532C5761EA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609" t="4391" r="73063"/>
          <a:stretch/>
        </p:blipFill>
        <p:spPr>
          <a:xfrm>
            <a:off x="3684456" y="2838732"/>
            <a:ext cx="177062" cy="777600"/>
          </a:xfrm>
          <a:prstGeom prst="rect">
            <a:avLst/>
          </a:prstGeom>
        </p:spPr>
      </p:pic>
      <p:pic>
        <p:nvPicPr>
          <p:cNvPr id="89" name="Picture 88" descr="A green line and a line graph&#10;&#10;AI-generated content may be incorrect.">
            <a:extLst>
              <a:ext uri="{FF2B5EF4-FFF2-40B4-BE49-F238E27FC236}">
                <a16:creationId xmlns:a16="http://schemas.microsoft.com/office/drawing/2014/main" id="{12DF8858-80BE-6DA8-5150-0AD1ABCD053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621" t="5117" r="57051" b="-726"/>
          <a:stretch/>
        </p:blipFill>
        <p:spPr>
          <a:xfrm>
            <a:off x="3755226" y="2935494"/>
            <a:ext cx="177062" cy="777600"/>
          </a:xfrm>
          <a:prstGeom prst="rect">
            <a:avLst/>
          </a:prstGeom>
        </p:spPr>
      </p:pic>
      <p:pic>
        <p:nvPicPr>
          <p:cNvPr id="90" name="Picture 89" descr="A green line and a line graph&#10;&#10;AI-generated content may be incorrect.">
            <a:extLst>
              <a:ext uri="{FF2B5EF4-FFF2-40B4-BE49-F238E27FC236}">
                <a16:creationId xmlns:a16="http://schemas.microsoft.com/office/drawing/2014/main" id="{FB09F014-CAD0-2D4C-C155-0D3748E284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2454" t="4398" r="41218" b="-6"/>
          <a:stretch/>
        </p:blipFill>
        <p:spPr>
          <a:xfrm>
            <a:off x="3823421" y="3032256"/>
            <a:ext cx="177062" cy="777600"/>
          </a:xfrm>
          <a:prstGeom prst="rect">
            <a:avLst/>
          </a:prstGeom>
        </p:spPr>
      </p:pic>
      <p:pic>
        <p:nvPicPr>
          <p:cNvPr id="91" name="Picture 90" descr="A green line and a line graph&#10;&#10;AI-generated content may be incorrect.">
            <a:extLst>
              <a:ext uri="{FF2B5EF4-FFF2-40B4-BE49-F238E27FC236}">
                <a16:creationId xmlns:a16="http://schemas.microsoft.com/office/drawing/2014/main" id="{852A34AC-C266-85ED-7C0F-FD36CF5709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9103" t="3691" r="24569" b="701"/>
          <a:stretch/>
        </p:blipFill>
        <p:spPr>
          <a:xfrm>
            <a:off x="3885057" y="3143054"/>
            <a:ext cx="177062" cy="777600"/>
          </a:xfrm>
          <a:prstGeom prst="rect">
            <a:avLst/>
          </a:prstGeom>
        </p:spPr>
      </p:pic>
      <p:cxnSp>
        <p:nvCxnSpPr>
          <p:cNvPr id="92" name="Straight Arrow Connector 303">
            <a:extLst>
              <a:ext uri="{FF2B5EF4-FFF2-40B4-BE49-F238E27FC236}">
                <a16:creationId xmlns:a16="http://schemas.microsoft.com/office/drawing/2014/main" id="{AFEB1DC0-1C58-334B-C65D-76DB4080A25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88354" y="2748398"/>
            <a:ext cx="742291" cy="446712"/>
          </a:xfrm>
          <a:prstGeom prst="curvedConnector3">
            <a:avLst>
              <a:gd name="adj1" fmla="val 9876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 descr="A green line and a line graph&#10;&#10;AI-generated content may be incorrect.">
            <a:extLst>
              <a:ext uri="{FF2B5EF4-FFF2-40B4-BE49-F238E27FC236}">
                <a16:creationId xmlns:a16="http://schemas.microsoft.com/office/drawing/2014/main" id="{04FA5AA3-2D1E-0C0A-BC99-059064BC5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634" y="1418532"/>
            <a:ext cx="1146469" cy="859852"/>
          </a:xfrm>
          <a:prstGeom prst="rect">
            <a:avLst/>
          </a:prstGeom>
        </p:spPr>
      </p:pic>
      <p:pic>
        <p:nvPicPr>
          <p:cNvPr id="96" name="Picture 95" descr="A green line and a line graph&#10;&#10;AI-generated content may be incorrect.">
            <a:extLst>
              <a:ext uri="{FF2B5EF4-FFF2-40B4-BE49-F238E27FC236}">
                <a16:creationId xmlns:a16="http://schemas.microsoft.com/office/drawing/2014/main" id="{81E7C4E7-ED08-E4AD-E94D-55DEB65CD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535" y="1549974"/>
            <a:ext cx="1146469" cy="859852"/>
          </a:xfrm>
          <a:prstGeom prst="rect">
            <a:avLst/>
          </a:prstGeom>
        </p:spPr>
      </p:pic>
      <p:pic>
        <p:nvPicPr>
          <p:cNvPr id="97" name="Picture 96" descr="A green line and a line graph&#10;&#10;AI-generated content may be incorrect.">
            <a:extLst>
              <a:ext uri="{FF2B5EF4-FFF2-40B4-BE49-F238E27FC236}">
                <a16:creationId xmlns:a16="http://schemas.microsoft.com/office/drawing/2014/main" id="{E8AE4153-A302-57DE-6A73-87E6BD00E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937" y="1681416"/>
            <a:ext cx="1146469" cy="859852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DA86250-70B8-D86A-7D0B-8F64804132F3}"/>
              </a:ext>
            </a:extLst>
          </p:cNvPr>
          <p:cNvCxnSpPr>
            <a:cxnSpLocks/>
          </p:cNvCxnSpPr>
          <p:nvPr/>
        </p:nvCxnSpPr>
        <p:spPr>
          <a:xfrm>
            <a:off x="4559167" y="1883746"/>
            <a:ext cx="8397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303">
            <a:extLst>
              <a:ext uri="{FF2B5EF4-FFF2-40B4-BE49-F238E27FC236}">
                <a16:creationId xmlns:a16="http://schemas.microsoft.com/office/drawing/2014/main" id="{A30EAD1E-0097-5D0D-81DA-0675DE88C2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84500" y="4236530"/>
            <a:ext cx="742291" cy="446712"/>
          </a:xfrm>
          <a:prstGeom prst="curvedConnector3">
            <a:avLst>
              <a:gd name="adj1" fmla="val 9876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A green line and a line graph&#10;&#10;AI-generated content may be incorrect.">
            <a:extLst>
              <a:ext uri="{FF2B5EF4-FFF2-40B4-BE49-F238E27FC236}">
                <a16:creationId xmlns:a16="http://schemas.microsoft.com/office/drawing/2014/main" id="{C591A9B5-7DC7-26CD-9069-3B714A40C7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609" t="4391" r="73063"/>
          <a:stretch/>
        </p:blipFill>
        <p:spPr>
          <a:xfrm>
            <a:off x="5787764" y="2868641"/>
            <a:ext cx="177062" cy="777600"/>
          </a:xfrm>
          <a:prstGeom prst="rect">
            <a:avLst/>
          </a:prstGeom>
        </p:spPr>
      </p:pic>
      <p:pic>
        <p:nvPicPr>
          <p:cNvPr id="102" name="Picture 101" descr="A green line and a line graph&#10;&#10;AI-generated content may be incorrect.">
            <a:extLst>
              <a:ext uri="{FF2B5EF4-FFF2-40B4-BE49-F238E27FC236}">
                <a16:creationId xmlns:a16="http://schemas.microsoft.com/office/drawing/2014/main" id="{E8AE8B0B-721B-5970-BF2A-B66999DE4A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621" t="5117" r="57051" b="-726"/>
          <a:stretch/>
        </p:blipFill>
        <p:spPr>
          <a:xfrm>
            <a:off x="5858534" y="2965403"/>
            <a:ext cx="177062" cy="777600"/>
          </a:xfrm>
          <a:prstGeom prst="rect">
            <a:avLst/>
          </a:prstGeom>
        </p:spPr>
      </p:pic>
      <p:pic>
        <p:nvPicPr>
          <p:cNvPr id="103" name="Picture 102" descr="A green line and a line graph&#10;&#10;AI-generated content may be incorrect.">
            <a:extLst>
              <a:ext uri="{FF2B5EF4-FFF2-40B4-BE49-F238E27FC236}">
                <a16:creationId xmlns:a16="http://schemas.microsoft.com/office/drawing/2014/main" id="{639E2B51-1D17-B137-FA7F-D0F3A5BD7E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2454" t="4398" r="41218" b="-6"/>
          <a:stretch/>
        </p:blipFill>
        <p:spPr>
          <a:xfrm>
            <a:off x="5926729" y="3062165"/>
            <a:ext cx="177062" cy="777600"/>
          </a:xfrm>
          <a:prstGeom prst="rect">
            <a:avLst/>
          </a:prstGeom>
        </p:spPr>
      </p:pic>
      <p:pic>
        <p:nvPicPr>
          <p:cNvPr id="104" name="Picture 103" descr="A green line and a line graph&#10;&#10;AI-generated content may be incorrect.">
            <a:extLst>
              <a:ext uri="{FF2B5EF4-FFF2-40B4-BE49-F238E27FC236}">
                <a16:creationId xmlns:a16="http://schemas.microsoft.com/office/drawing/2014/main" id="{14496B76-3C24-40C8-23A0-DF8BDD3DAD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9103" t="3691" r="24569" b="701"/>
          <a:stretch/>
        </p:blipFill>
        <p:spPr>
          <a:xfrm>
            <a:off x="5988365" y="3172963"/>
            <a:ext cx="177062" cy="777600"/>
          </a:xfrm>
          <a:prstGeom prst="rect">
            <a:avLst/>
          </a:prstGeom>
        </p:spPr>
      </p:pic>
      <p:cxnSp>
        <p:nvCxnSpPr>
          <p:cNvPr id="105" name="Straight Arrow Connector 303">
            <a:extLst>
              <a:ext uri="{FF2B5EF4-FFF2-40B4-BE49-F238E27FC236}">
                <a16:creationId xmlns:a16="http://schemas.microsoft.com/office/drawing/2014/main" id="{3C1A7CB9-3CBF-5D27-08BE-02FE51EBA47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96929" y="2812173"/>
            <a:ext cx="651583" cy="511386"/>
          </a:xfrm>
          <a:prstGeom prst="curvedConnector3">
            <a:avLst>
              <a:gd name="adj1" fmla="val 224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77F2A9A-A901-0A4B-4C56-20C9AC463F86}"/>
              </a:ext>
            </a:extLst>
          </p:cNvPr>
          <p:cNvCxnSpPr>
            <a:cxnSpLocks/>
          </p:cNvCxnSpPr>
          <p:nvPr/>
        </p:nvCxnSpPr>
        <p:spPr>
          <a:xfrm>
            <a:off x="4419121" y="3354472"/>
            <a:ext cx="11450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4D76E40-9131-B210-9B52-123F19CA415C}"/>
              </a:ext>
            </a:extLst>
          </p:cNvPr>
          <p:cNvGrpSpPr/>
          <p:nvPr/>
        </p:nvGrpSpPr>
        <p:grpSpPr>
          <a:xfrm>
            <a:off x="4480602" y="4744243"/>
            <a:ext cx="995784" cy="161910"/>
            <a:chOff x="5494291" y="5401712"/>
            <a:chExt cx="995784" cy="161910"/>
          </a:xfrm>
        </p:grpSpPr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904769F3-7C86-7491-BD49-3F88CC38C254}"/>
                </a:ext>
              </a:extLst>
            </p:cNvPr>
            <p:cNvSpPr/>
            <p:nvPr/>
          </p:nvSpPr>
          <p:spPr>
            <a:xfrm>
              <a:off x="5494291" y="5401712"/>
              <a:ext cx="154782" cy="161910"/>
            </a:xfrm>
            <a:prstGeom prst="cub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F19EA08E-8E1D-3EE8-DF4D-1AD157DEF88C}"/>
                </a:ext>
              </a:extLst>
            </p:cNvPr>
            <p:cNvSpPr/>
            <p:nvPr/>
          </p:nvSpPr>
          <p:spPr>
            <a:xfrm>
              <a:off x="5612849" y="5401712"/>
              <a:ext cx="154782" cy="161910"/>
            </a:xfrm>
            <a:prstGeom prst="cub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ube 115">
              <a:extLst>
                <a:ext uri="{FF2B5EF4-FFF2-40B4-BE49-F238E27FC236}">
                  <a16:creationId xmlns:a16="http://schemas.microsoft.com/office/drawing/2014/main" id="{E2B3CBF9-2E2D-55FD-4FCF-C44F3248BBA8}"/>
                </a:ext>
              </a:extLst>
            </p:cNvPr>
            <p:cNvSpPr/>
            <p:nvPr/>
          </p:nvSpPr>
          <p:spPr>
            <a:xfrm>
              <a:off x="5732989" y="5401712"/>
              <a:ext cx="154782" cy="161910"/>
            </a:xfrm>
            <a:prstGeom prst="cub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89CE3B11-806B-BC2A-E753-8D7056C28572}"/>
                </a:ext>
              </a:extLst>
            </p:cNvPr>
            <p:cNvSpPr/>
            <p:nvPr/>
          </p:nvSpPr>
          <p:spPr>
            <a:xfrm>
              <a:off x="5851547" y="5401712"/>
              <a:ext cx="154782" cy="161910"/>
            </a:xfrm>
            <a:prstGeom prst="cub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Cube 149">
              <a:extLst>
                <a:ext uri="{FF2B5EF4-FFF2-40B4-BE49-F238E27FC236}">
                  <a16:creationId xmlns:a16="http://schemas.microsoft.com/office/drawing/2014/main" id="{7F031437-783E-D58B-FDA4-A7BD217FF56A}"/>
                </a:ext>
              </a:extLst>
            </p:cNvPr>
            <p:cNvSpPr/>
            <p:nvPr/>
          </p:nvSpPr>
          <p:spPr>
            <a:xfrm>
              <a:off x="5978037" y="5401712"/>
              <a:ext cx="154782" cy="161910"/>
            </a:xfrm>
            <a:prstGeom prst="cub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ube 150">
              <a:extLst>
                <a:ext uri="{FF2B5EF4-FFF2-40B4-BE49-F238E27FC236}">
                  <a16:creationId xmlns:a16="http://schemas.microsoft.com/office/drawing/2014/main" id="{17F3BD51-E068-878B-EDCF-C11D2725FC20}"/>
                </a:ext>
              </a:extLst>
            </p:cNvPr>
            <p:cNvSpPr/>
            <p:nvPr/>
          </p:nvSpPr>
          <p:spPr>
            <a:xfrm>
              <a:off x="6096595" y="5401712"/>
              <a:ext cx="154782" cy="161910"/>
            </a:xfrm>
            <a:prstGeom prst="cub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Cube 176">
              <a:extLst>
                <a:ext uri="{FF2B5EF4-FFF2-40B4-BE49-F238E27FC236}">
                  <a16:creationId xmlns:a16="http://schemas.microsoft.com/office/drawing/2014/main" id="{0CB2392C-57BC-984F-F365-375209D25568}"/>
                </a:ext>
              </a:extLst>
            </p:cNvPr>
            <p:cNvSpPr/>
            <p:nvPr/>
          </p:nvSpPr>
          <p:spPr>
            <a:xfrm>
              <a:off x="6216735" y="5401712"/>
              <a:ext cx="154782" cy="161910"/>
            </a:xfrm>
            <a:prstGeom prst="cub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Cube 177">
              <a:extLst>
                <a:ext uri="{FF2B5EF4-FFF2-40B4-BE49-F238E27FC236}">
                  <a16:creationId xmlns:a16="http://schemas.microsoft.com/office/drawing/2014/main" id="{D5C6309B-3C0D-70B4-2A87-9831D5F83B42}"/>
                </a:ext>
              </a:extLst>
            </p:cNvPr>
            <p:cNvSpPr/>
            <p:nvPr/>
          </p:nvSpPr>
          <p:spPr>
            <a:xfrm>
              <a:off x="6335293" y="5401712"/>
              <a:ext cx="154782" cy="161910"/>
            </a:xfrm>
            <a:prstGeom prst="cub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0" name="Straight Arrow Connector 303">
            <a:extLst>
              <a:ext uri="{FF2B5EF4-FFF2-40B4-BE49-F238E27FC236}">
                <a16:creationId xmlns:a16="http://schemas.microsoft.com/office/drawing/2014/main" id="{48D5AF0A-2E00-38E9-5149-1761C4A5A5F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94095" y="4255216"/>
            <a:ext cx="651583" cy="511386"/>
          </a:xfrm>
          <a:prstGeom prst="curvedConnector3">
            <a:avLst>
              <a:gd name="adj1" fmla="val 224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1BD7FF5D-46CB-2175-C996-2AFDC932F7B8}"/>
              </a:ext>
            </a:extLst>
          </p:cNvPr>
          <p:cNvSpPr/>
          <p:nvPr/>
        </p:nvSpPr>
        <p:spPr>
          <a:xfrm>
            <a:off x="7860647" y="1038301"/>
            <a:ext cx="628345" cy="10897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</a:t>
            </a:r>
          </a:p>
          <a:p>
            <a:pPr algn="ctr"/>
            <a:r>
              <a:rPr lang="en-US" sz="1600" dirty="0"/>
              <a:t>S</a:t>
            </a:r>
          </a:p>
          <a:p>
            <a:pPr algn="ctr"/>
            <a:r>
              <a:rPr lang="en-US" sz="1600" dirty="0"/>
              <a:t>V</a:t>
            </a:r>
          </a:p>
        </p:txBody>
      </p:sp>
      <p:sp>
        <p:nvSpPr>
          <p:cNvPr id="185" name="Left Bracket 184">
            <a:extLst>
              <a:ext uri="{FF2B5EF4-FFF2-40B4-BE49-F238E27FC236}">
                <a16:creationId xmlns:a16="http://schemas.microsoft.com/office/drawing/2014/main" id="{3D92B3D5-124C-143A-18A9-2A24B6C8A6B5}"/>
              </a:ext>
            </a:extLst>
          </p:cNvPr>
          <p:cNvSpPr/>
          <p:nvPr/>
        </p:nvSpPr>
        <p:spPr>
          <a:xfrm rot="10800000">
            <a:off x="8240851" y="1177882"/>
            <a:ext cx="146867" cy="811048"/>
          </a:xfrm>
          <a:prstGeom prst="leftBracket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6" name="Left Bracket 185">
            <a:extLst>
              <a:ext uri="{FF2B5EF4-FFF2-40B4-BE49-F238E27FC236}">
                <a16:creationId xmlns:a16="http://schemas.microsoft.com/office/drawing/2014/main" id="{1B806976-51D0-5660-B6C7-52B57F2FA7AC}"/>
              </a:ext>
            </a:extLst>
          </p:cNvPr>
          <p:cNvSpPr/>
          <p:nvPr/>
        </p:nvSpPr>
        <p:spPr>
          <a:xfrm>
            <a:off x="7964499" y="1177882"/>
            <a:ext cx="146867" cy="811048"/>
          </a:xfrm>
          <a:prstGeom prst="leftBracket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87" name="Straight Arrow Connector 303">
            <a:extLst>
              <a:ext uri="{FF2B5EF4-FFF2-40B4-BE49-F238E27FC236}">
                <a16:creationId xmlns:a16="http://schemas.microsoft.com/office/drawing/2014/main" id="{2A4F5AF2-B486-45E4-5E61-306F70BC7F5C}"/>
              </a:ext>
            </a:extLst>
          </p:cNvPr>
          <p:cNvCxnSpPr>
            <a:cxnSpLocks/>
            <a:endCxn id="148" idx="1"/>
          </p:cNvCxnSpPr>
          <p:nvPr/>
        </p:nvCxnSpPr>
        <p:spPr>
          <a:xfrm>
            <a:off x="7247295" y="1944499"/>
            <a:ext cx="772766" cy="633565"/>
          </a:xfrm>
          <a:prstGeom prst="curvedConnector3">
            <a:avLst>
              <a:gd name="adj1" fmla="val 4096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1FF64B41-57AD-827F-8402-224B3E02E0A6}"/>
                  </a:ext>
                </a:extLst>
              </p:cNvPr>
              <p:cNvSpPr txBox="1"/>
              <p:nvPr/>
            </p:nvSpPr>
            <p:spPr>
              <a:xfrm>
                <a:off x="1241648" y="5306487"/>
                <a:ext cx="5953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𝑁𝐿𝐿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𝑚𝑎𝑠𝑠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𝑚𝑎𝑠𝑠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𝑃𝐷𝐸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𝑃𝐷𝐸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𝐼𝐶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𝐵𝐶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𝐵𝐶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1FF64B41-57AD-827F-8402-224B3E02E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648" y="5306487"/>
                <a:ext cx="5953361" cy="276999"/>
              </a:xfrm>
              <a:prstGeom prst="rect">
                <a:avLst/>
              </a:prstGeom>
              <a:blipFill>
                <a:blip r:embed="rId7"/>
                <a:stretch>
                  <a:fillRect l="-1434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021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3B53B-1513-4AE9-9877-DF4DBFABD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F97A-E6D7-497B-92A8-258F908A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MIT Orbital Capacity Tool – Monte Carlo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7EFB3F-FB06-6834-F4EF-C9E0DB3E7A7D}"/>
              </a:ext>
            </a:extLst>
          </p:cNvPr>
          <p:cNvSpPr/>
          <p:nvPr/>
        </p:nvSpPr>
        <p:spPr>
          <a:xfrm>
            <a:off x="3534806" y="3621701"/>
            <a:ext cx="3202669" cy="4971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FA3A6B-C68A-357B-8E88-295A1989B63F}"/>
              </a:ext>
            </a:extLst>
          </p:cNvPr>
          <p:cNvSpPr txBox="1"/>
          <p:nvPr/>
        </p:nvSpPr>
        <p:spPr>
          <a:xfrm>
            <a:off x="2460269" y="5435944"/>
            <a:ext cx="293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Models Space traffic and individual debris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21AA83-2720-02F8-8F6E-E3B59FBF853D}"/>
              </a:ext>
            </a:extLst>
          </p:cNvPr>
          <p:cNvSpPr/>
          <p:nvPr/>
        </p:nvSpPr>
        <p:spPr>
          <a:xfrm>
            <a:off x="8766567" y="5435944"/>
            <a:ext cx="2297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/>
              <a:t>Provides statistical outcomes given some starting parameters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8B02B0D-B0F5-6310-F9CC-5EB02EE4F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0933" y="1227755"/>
            <a:ext cx="5435600" cy="4208189"/>
          </a:xfrm>
          <a:prstGeom prst="rect">
            <a:avLst/>
          </a:prstGeom>
        </p:spPr>
      </p:pic>
      <p:pic>
        <p:nvPicPr>
          <p:cNvPr id="31" name="Content Placeholder 7">
            <a:extLst>
              <a:ext uri="{FF2B5EF4-FFF2-40B4-BE49-F238E27FC236}">
                <a16:creationId xmlns:a16="http://schemas.microsoft.com/office/drawing/2014/main" id="{57268848-0B1D-E422-1A99-9933C0EFC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1" y="1629892"/>
            <a:ext cx="4269234" cy="359821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9A669E5-4AF5-A31F-F583-B1DE2C051FD5}"/>
              </a:ext>
            </a:extLst>
          </p:cNvPr>
          <p:cNvSpPr txBox="1"/>
          <p:nvPr/>
        </p:nvSpPr>
        <p:spPr>
          <a:xfrm>
            <a:off x="1264885" y="4689414"/>
            <a:ext cx="2269921" cy="261610"/>
          </a:xfrm>
          <a:prstGeom prst="rect">
            <a:avLst/>
          </a:prstGeom>
          <a:solidFill>
            <a:srgbClr val="FFFFFF"/>
          </a:solidFill>
        </p:spPr>
        <p:txBody>
          <a:bodyPr wrap="square" tIns="45720" bIns="0" rtlCol="0">
            <a:spAutoFit/>
          </a:bodyPr>
          <a:lstStyle/>
          <a:p>
            <a:r>
              <a:rPr lang="en-US" sz="1400" b="1"/>
              <a:t>Large LEO Constellations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1F81A9-35B4-6FA4-EE9E-AD027601687D}"/>
              </a:ext>
            </a:extLst>
          </p:cNvPr>
          <p:cNvSpPr txBox="1"/>
          <p:nvPr/>
        </p:nvSpPr>
        <p:spPr>
          <a:xfrm>
            <a:off x="4807326" y="4473970"/>
            <a:ext cx="1542410" cy="477054"/>
          </a:xfrm>
          <a:prstGeom prst="rect">
            <a:avLst/>
          </a:prstGeom>
          <a:solidFill>
            <a:srgbClr val="FFFFFF"/>
          </a:solidFill>
        </p:spPr>
        <p:txBody>
          <a:bodyPr wrap="square" tIns="45720" bIns="0" rtlCol="0">
            <a:spAutoFit/>
          </a:bodyPr>
          <a:lstStyle/>
          <a:p>
            <a:pPr algn="ctr"/>
            <a:r>
              <a:rPr lang="en-US" sz="1400" b="1"/>
              <a:t>Debris Cloud Propagation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FFA75B-29DB-75CE-E6F2-77E849ED5295}"/>
              </a:ext>
            </a:extLst>
          </p:cNvPr>
          <p:cNvSpPr/>
          <p:nvPr/>
        </p:nvSpPr>
        <p:spPr>
          <a:xfrm>
            <a:off x="7461348" y="2380756"/>
            <a:ext cx="3616705" cy="2591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30AC34D8-E1DE-B83E-6FB2-BAD9F9C4E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03357" y="1500132"/>
            <a:ext cx="4023936" cy="3272298"/>
          </a:xfrm>
          <a:prstGeom prst="rect">
            <a:avLst/>
          </a:prstGeom>
          <a:noFill/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5B877F-DB1B-341B-1B9B-1D15857F3C60}"/>
              </a:ext>
            </a:extLst>
          </p:cNvPr>
          <p:cNvSpPr txBox="1"/>
          <p:nvPr/>
        </p:nvSpPr>
        <p:spPr>
          <a:xfrm rot="16200000">
            <a:off x="6918473" y="2939653"/>
            <a:ext cx="1599619" cy="261610"/>
          </a:xfrm>
          <a:prstGeom prst="rect">
            <a:avLst/>
          </a:prstGeom>
          <a:solidFill>
            <a:srgbClr val="FFFFFF"/>
          </a:solidFill>
        </p:spPr>
        <p:txBody>
          <a:bodyPr wrap="square" tIns="0" rtlCol="0">
            <a:spAutoFit/>
          </a:bodyPr>
          <a:lstStyle/>
          <a:p>
            <a:r>
              <a:rPr lang="en-US" sz="1400" b="1"/>
              <a:t># Objects in LEO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4C9049-BFF8-4215-B214-926A72A0C01C}"/>
              </a:ext>
            </a:extLst>
          </p:cNvPr>
          <p:cNvSpPr txBox="1"/>
          <p:nvPr/>
        </p:nvSpPr>
        <p:spPr>
          <a:xfrm>
            <a:off x="9337838" y="4864418"/>
            <a:ext cx="1222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/>
              <a:t>Year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4FABC-2CDF-D1E2-D16C-7A0F01CF6701}"/>
              </a:ext>
            </a:extLst>
          </p:cNvPr>
          <p:cNvSpPr txBox="1"/>
          <p:nvPr/>
        </p:nvSpPr>
        <p:spPr>
          <a:xfrm>
            <a:off x="5136140" y="6560947"/>
            <a:ext cx="6105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effectLst/>
              </a:rPr>
              <a:t>D. Jang </a:t>
            </a:r>
            <a:r>
              <a:rPr lang="en-US" sz="1400" i="1">
                <a:effectLst/>
              </a:rPr>
              <a:t>et al.</a:t>
            </a:r>
            <a:r>
              <a:rPr lang="en-US" sz="1400">
                <a:effectLst/>
              </a:rPr>
              <a:t>, “A New Monte-Carlo Model for the Space Environment,” 2024</a:t>
            </a:r>
          </a:p>
        </p:txBody>
      </p:sp>
    </p:spTree>
    <p:extLst>
      <p:ext uri="{BB962C8B-B14F-4D97-AF65-F5344CB8AC3E}">
        <p14:creationId xmlns:p14="http://schemas.microsoft.com/office/powerpoint/2010/main" val="145272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 animBg="1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31AB0-34F0-1A5E-709E-8D442393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MOCAT-MC Architecture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2F791FB-A7E7-6B92-15A2-81F3C95DD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349" y="1685975"/>
            <a:ext cx="10780099" cy="3815327"/>
          </a:xfr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329753-EA35-4E36-5969-55179EB55B0B}"/>
              </a:ext>
            </a:extLst>
          </p:cNvPr>
          <p:cNvSpPr/>
          <p:nvPr/>
        </p:nvSpPr>
        <p:spPr>
          <a:xfrm>
            <a:off x="5511800" y="4047067"/>
            <a:ext cx="5249333" cy="1329266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C15227-C850-0831-C419-52D6C16F8FA3}"/>
              </a:ext>
            </a:extLst>
          </p:cNvPr>
          <p:cNvSpPr txBox="1"/>
          <p:nvPr/>
        </p:nvSpPr>
        <p:spPr>
          <a:xfrm>
            <a:off x="5136140" y="6560947"/>
            <a:ext cx="6105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effectLst/>
              </a:rPr>
              <a:t>D. Jang </a:t>
            </a:r>
            <a:r>
              <a:rPr lang="en-US" sz="1400" i="1">
                <a:effectLst/>
              </a:rPr>
              <a:t>et al.</a:t>
            </a:r>
            <a:r>
              <a:rPr lang="en-US" sz="1400">
                <a:effectLst/>
              </a:rPr>
              <a:t>, “A New Monte-Carlo Model for the Space Environment,” 2024</a:t>
            </a:r>
          </a:p>
        </p:txBody>
      </p:sp>
    </p:spTree>
    <p:extLst>
      <p:ext uri="{BB962C8B-B14F-4D97-AF65-F5344CB8AC3E}">
        <p14:creationId xmlns:p14="http://schemas.microsoft.com/office/powerpoint/2010/main" val="324612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6636-9392-9CFC-4846-EF9BD8E30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COSMOS 1408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A103C-B6B2-D7D9-48D1-234C9DC54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77" y="1201373"/>
            <a:ext cx="7702923" cy="58346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Russian Anti-Satellite Test on November 15</a:t>
            </a:r>
            <a:r>
              <a:rPr lang="en-US" baseline="30000"/>
              <a:t>th</a:t>
            </a:r>
            <a:r>
              <a:rPr lang="en-US"/>
              <a:t> 2021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~2000 pieces of observable debris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0B4493-D910-64BE-0E71-7746BC3BAAD3}"/>
              </a:ext>
            </a:extLst>
          </p:cNvPr>
          <p:cNvSpPr txBox="1">
            <a:spLocks/>
          </p:cNvSpPr>
          <p:nvPr/>
        </p:nvSpPr>
        <p:spPr>
          <a:xfrm>
            <a:off x="412377" y="2088597"/>
            <a:ext cx="4074459" cy="47694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Tx/>
              <a:buBlip>
                <a:blip r:embed="rId5"/>
              </a:buBlip>
              <a:defRPr sz="28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BBCBAC8A-ED5E-150C-08F9-FE021787D7F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7" end="2944.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2376" y="2093220"/>
            <a:ext cx="6122147" cy="32747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A34650-51D4-761D-0777-10C4D18161C0}"/>
              </a:ext>
            </a:extLst>
          </p:cNvPr>
          <p:cNvSpPr txBox="1"/>
          <p:nvPr/>
        </p:nvSpPr>
        <p:spPr>
          <a:xfrm>
            <a:off x="322571" y="5367931"/>
            <a:ext cx="6429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https://www.youtube.com/watch?v=hfFArusJWu8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21C6C6-84EC-8B2D-839E-6C7B6485D7D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086600" y="2285999"/>
            <a:ext cx="45720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4FB245-1F45-EC8C-83E7-214BDF5C66D8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086600" y="2286000"/>
            <a:ext cx="4572000" cy="36576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D83E457-FB35-080F-CE5C-9AB9B341673D}"/>
              </a:ext>
            </a:extLst>
          </p:cNvPr>
          <p:cNvSpPr txBox="1">
            <a:spLocks/>
          </p:cNvSpPr>
          <p:nvPr/>
        </p:nvSpPr>
        <p:spPr>
          <a:xfrm>
            <a:off x="8490343" y="1709652"/>
            <a:ext cx="1751974" cy="53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Tx/>
              <a:buBlip>
                <a:blip r:embed="rId5"/>
              </a:buBlip>
              <a:defRPr sz="28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Single Pass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F2F7C3F-9CEA-99E9-3795-5637B69EEAC2}"/>
              </a:ext>
            </a:extLst>
          </p:cNvPr>
          <p:cNvSpPr txBox="1">
            <a:spLocks/>
          </p:cNvSpPr>
          <p:nvPr/>
        </p:nvSpPr>
        <p:spPr>
          <a:xfrm>
            <a:off x="8115300" y="1709652"/>
            <a:ext cx="2545152" cy="534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Tx/>
              <a:buBlip>
                <a:blip r:embed="rId5"/>
              </a:buBlip>
              <a:defRPr sz="28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Multiple Passes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A5F1FF-0B67-FBA6-F25D-7A1AA9D18C93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2286000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0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126C-AD23-F1BB-6938-69603BD3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Space Fence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5AB64-FB6C-8CA3-42F1-67380033F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634" y="1407559"/>
            <a:ext cx="4243552" cy="476940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S-Band phased array radar (15 – 7.5 cm wavelength)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Can detect objects down to 2cm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Measurements correlated with an object using Beta angle residuals and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536C1-435E-9855-FA84-B26D1F8A3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002" y="4167496"/>
            <a:ext cx="2692815" cy="191580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3B9778-65C8-910B-A514-17960C788A58}"/>
              </a:ext>
            </a:extLst>
          </p:cNvPr>
          <p:cNvSpPr/>
          <p:nvPr/>
        </p:nvSpPr>
        <p:spPr>
          <a:xfrm>
            <a:off x="1581150" y="4787900"/>
            <a:ext cx="393700" cy="46355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4FFC67-157B-0D01-0CB9-E5B7FBA6E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020" y="1739051"/>
            <a:ext cx="6578796" cy="39949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25CA2A-D623-DEBC-A365-155BFC4D74C4}"/>
              </a:ext>
            </a:extLst>
          </p:cNvPr>
          <p:cNvSpPr txBox="1"/>
          <p:nvPr/>
        </p:nvSpPr>
        <p:spPr>
          <a:xfrm>
            <a:off x="5140020" y="5821690"/>
            <a:ext cx="47069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Apex New Book" panose="02010600040501010103"/>
              </a:rPr>
              <a:t>https://spacenews.com/lockheed-martin-prepares-to-turn-on-u-s-air-force-space-fence-on-kwajalein-atoll/</a:t>
            </a:r>
          </a:p>
        </p:txBody>
      </p:sp>
    </p:spTree>
    <p:extLst>
      <p:ext uri="{BB962C8B-B14F-4D97-AF65-F5344CB8AC3E}">
        <p14:creationId xmlns:p14="http://schemas.microsoft.com/office/powerpoint/2010/main" val="423988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84EC6-8146-18F6-1B85-CCA872B42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9BAEF-7CBB-46C9-D3E1-D5BBE95B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NASA Size Estimation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E1BA3-4825-263D-D3CE-57D0C842F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37" y="1407559"/>
            <a:ext cx="4947556" cy="476940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Converts Radar Cross Section (RCS) Measurements to characteristic lengths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Empirical relationship derived from hypervelocity collision experiments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Uses a piecewise function depending on the wavelength/Lc ratio</a:t>
            </a:r>
          </a:p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F5E9C-CED4-4B78-AE77-E2EBF67E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012" y="1243012"/>
            <a:ext cx="5591175" cy="4371975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99B3AFB0-259E-CFFE-6C7F-286184EF5299}"/>
              </a:ext>
            </a:extLst>
          </p:cNvPr>
          <p:cNvSpPr/>
          <p:nvPr/>
        </p:nvSpPr>
        <p:spPr>
          <a:xfrm rot="5400000">
            <a:off x="9974659" y="4902597"/>
            <a:ext cx="292100" cy="1716881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F5FFC05-F11E-33D4-344C-C08C5A97526D}"/>
              </a:ext>
            </a:extLst>
          </p:cNvPr>
          <p:cNvSpPr/>
          <p:nvPr/>
        </p:nvSpPr>
        <p:spPr>
          <a:xfrm rot="5400000">
            <a:off x="7657107" y="4320582"/>
            <a:ext cx="292100" cy="2880914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56AF159E-8838-E3DC-1428-76DECA7B7F5B}"/>
              </a:ext>
            </a:extLst>
          </p:cNvPr>
          <p:cNvSpPr/>
          <p:nvPr/>
        </p:nvSpPr>
        <p:spPr>
          <a:xfrm rot="5400000">
            <a:off x="6146800" y="5691188"/>
            <a:ext cx="292100" cy="139700"/>
          </a:xfrm>
          <a:prstGeom prst="righ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8F9333-EEDF-D1AA-F938-592D2FE03C64}"/>
              </a:ext>
            </a:extLst>
          </p:cNvPr>
          <p:cNvSpPr txBox="1"/>
          <p:nvPr/>
        </p:nvSpPr>
        <p:spPr>
          <a:xfrm>
            <a:off x="5810250" y="6045200"/>
            <a:ext cx="109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Rayleigh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E4B32-010B-852C-3E03-A116543384B6}"/>
              </a:ext>
            </a:extLst>
          </p:cNvPr>
          <p:cNvSpPr txBox="1"/>
          <p:nvPr/>
        </p:nvSpPr>
        <p:spPr>
          <a:xfrm>
            <a:off x="7549157" y="6045200"/>
            <a:ext cx="63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Mie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90482C-7C09-1EA5-1403-1C4E06C485E2}"/>
              </a:ext>
            </a:extLst>
          </p:cNvPr>
          <p:cNvSpPr txBox="1"/>
          <p:nvPr/>
        </p:nvSpPr>
        <p:spPr>
          <a:xfrm>
            <a:off x="9702601" y="6045200"/>
            <a:ext cx="89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Optical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41A73-B050-C2D5-5A5E-001F6F24E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012" y="1243010"/>
            <a:ext cx="55911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8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7F1BD-765B-14D0-632C-AE211A2F9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67" y="105920"/>
            <a:ext cx="10980868" cy="859852"/>
          </a:xfrm>
        </p:spPr>
        <p:txBody>
          <a:bodyPr/>
          <a:lstStyle/>
          <a:p>
            <a:r>
              <a:rPr lang="en-US"/>
              <a:t>Exponential Increase in Number of Objects in Orbit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E41DC-5973-224B-CF8C-962914772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741" y="1156547"/>
            <a:ext cx="4724400" cy="500220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The number of satellites in orbit has been increasing significantly in recent years</a:t>
            </a:r>
          </a:p>
          <a:p>
            <a:pPr marL="0" indent="0">
              <a:buNone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Break-up models underpin long-term planning and policy decisions aimed at ensuring space sustainability</a:t>
            </a:r>
          </a:p>
          <a:p>
            <a:pPr marL="0" indent="0">
              <a:buNone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Inform design of more robust and resilient satellites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C2156-B81C-A9E2-E32A-8D4C91395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60568" y="301379"/>
            <a:ext cx="5147664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90FE3D0-2A70-9D92-6AAE-597A52BE5412}"/>
              </a:ext>
            </a:extLst>
          </p:cNvPr>
          <p:cNvSpPr/>
          <p:nvPr/>
        </p:nvSpPr>
        <p:spPr>
          <a:xfrm>
            <a:off x="9396805" y="3408122"/>
            <a:ext cx="602428" cy="2662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E31F7AB-6123-830C-0F85-753E4248755F}"/>
              </a:ext>
            </a:extLst>
          </p:cNvPr>
          <p:cNvSpPr/>
          <p:nvPr/>
        </p:nvSpPr>
        <p:spPr>
          <a:xfrm>
            <a:off x="9698019" y="2829002"/>
            <a:ext cx="602428" cy="2662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E3EE7-2856-B598-CBB8-5CF4EE0331EB}"/>
              </a:ext>
            </a:extLst>
          </p:cNvPr>
          <p:cNvSpPr txBox="1"/>
          <p:nvPr/>
        </p:nvSpPr>
        <p:spPr>
          <a:xfrm>
            <a:off x="8599843" y="2962128"/>
            <a:ext cx="109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Collisions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2BCFF-D59A-BB8D-9E2A-954CA0BCE935}"/>
              </a:ext>
            </a:extLst>
          </p:cNvPr>
          <p:cNvSpPr txBox="1"/>
          <p:nvPr/>
        </p:nvSpPr>
        <p:spPr>
          <a:xfrm>
            <a:off x="5105400" y="6248814"/>
            <a:ext cx="2824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Nasa Orbital Debris Quarterly 28-3 (2024)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25DAB7-CD24-EF73-ACC1-2333C86B4601}"/>
              </a:ext>
            </a:extLst>
          </p:cNvPr>
          <p:cNvSpPr/>
          <p:nvPr/>
        </p:nvSpPr>
        <p:spPr>
          <a:xfrm>
            <a:off x="5464175" y="5265909"/>
            <a:ext cx="6369050" cy="423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686B7F-1B09-8CA6-72AC-D29AFC8F885D}"/>
              </a:ext>
            </a:extLst>
          </p:cNvPr>
          <p:cNvSpPr/>
          <p:nvPr/>
        </p:nvSpPr>
        <p:spPr>
          <a:xfrm>
            <a:off x="5194300" y="1301750"/>
            <a:ext cx="539750" cy="401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6E9D03-AA6E-1498-04DA-52A07F6BE3C3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096000" y="5389873"/>
            <a:ext cx="5278437" cy="80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159EA46-8ECE-E090-53CF-4D9660EF3281}"/>
              </a:ext>
            </a:extLst>
          </p:cNvPr>
          <p:cNvSpPr txBox="1"/>
          <p:nvPr/>
        </p:nvSpPr>
        <p:spPr>
          <a:xfrm>
            <a:off x="5426075" y="5250520"/>
            <a:ext cx="66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1956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80483A-4C69-A360-12FE-BB305C9343A8}"/>
              </a:ext>
            </a:extLst>
          </p:cNvPr>
          <p:cNvSpPr txBox="1"/>
          <p:nvPr/>
        </p:nvSpPr>
        <p:spPr>
          <a:xfrm>
            <a:off x="11374437" y="5220596"/>
            <a:ext cx="66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2025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C85FAF-BA72-4DCC-5A39-ADE1526CCB3E}"/>
              </a:ext>
            </a:extLst>
          </p:cNvPr>
          <p:cNvSpPr txBox="1"/>
          <p:nvPr/>
        </p:nvSpPr>
        <p:spPr>
          <a:xfrm>
            <a:off x="8359775" y="5397962"/>
            <a:ext cx="66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A09E07-45D6-FA69-59E9-31982BAA0565}"/>
              </a:ext>
            </a:extLst>
          </p:cNvPr>
          <p:cNvSpPr txBox="1"/>
          <p:nvPr/>
        </p:nvSpPr>
        <p:spPr>
          <a:xfrm>
            <a:off x="5470525" y="5028630"/>
            <a:ext cx="273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494219-08C2-DE13-338E-F6F09803B9A6}"/>
              </a:ext>
            </a:extLst>
          </p:cNvPr>
          <p:cNvCxnSpPr>
            <a:cxnSpLocks/>
          </p:cNvCxnSpPr>
          <p:nvPr/>
        </p:nvCxnSpPr>
        <p:spPr>
          <a:xfrm flipV="1">
            <a:off x="5607050" y="1638300"/>
            <a:ext cx="0" cy="33903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AF05AE-0D2D-73BE-6C15-2F66EA834208}"/>
              </a:ext>
            </a:extLst>
          </p:cNvPr>
          <p:cNvSpPr txBox="1"/>
          <p:nvPr/>
        </p:nvSpPr>
        <p:spPr>
          <a:xfrm>
            <a:off x="5136851" y="1336168"/>
            <a:ext cx="793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30000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3FED7C-F7EB-1D1C-E679-6EBCA71A534F}"/>
              </a:ext>
            </a:extLst>
          </p:cNvPr>
          <p:cNvSpPr txBox="1"/>
          <p:nvPr/>
        </p:nvSpPr>
        <p:spPr>
          <a:xfrm rot="16200000">
            <a:off x="4360210" y="3095063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Number of Objects</a:t>
            </a:r>
          </a:p>
        </p:txBody>
      </p:sp>
    </p:spTree>
    <p:extLst>
      <p:ext uri="{BB962C8B-B14F-4D97-AF65-F5344CB8AC3E}">
        <p14:creationId xmlns:p14="http://schemas.microsoft.com/office/powerpoint/2010/main" val="3955880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6636-9392-9CFC-4846-EF9BD8E30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Hypervelocity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A103C-B6B2-D7D9-48D1-234C9DC54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77" y="1201372"/>
            <a:ext cx="10515600" cy="93222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Hypervelocity impacts occur when the speed of sound of the materials involved is exceeded (from ~3 km/s to upwards of 15 km/s)</a:t>
            </a:r>
          </a:p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0B4493-D910-64BE-0E71-7746BC3BAAD3}"/>
              </a:ext>
            </a:extLst>
          </p:cNvPr>
          <p:cNvSpPr txBox="1">
            <a:spLocks/>
          </p:cNvSpPr>
          <p:nvPr/>
        </p:nvSpPr>
        <p:spPr>
          <a:xfrm>
            <a:off x="412377" y="2088597"/>
            <a:ext cx="4074459" cy="47694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Tx/>
              <a:buBlip>
                <a:blip r:embed="rId5"/>
              </a:buBlip>
              <a:defRPr sz="28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/>
              <a:t>This results in two damage modes:</a:t>
            </a:r>
          </a:p>
          <a:p>
            <a:pPr marL="914400" lvl="1" indent="-457200">
              <a:buFont typeface="Courier New" panose="02070309020205020404" pitchFamily="49" charset="0"/>
              <a:buAutoNum type="arabicParenBoth"/>
            </a:pPr>
            <a:r>
              <a:rPr lang="en-US"/>
              <a:t>A diffuse cascade fragmentation initiated at the impact point</a:t>
            </a:r>
          </a:p>
          <a:p>
            <a:pPr marL="914400" lvl="1" indent="-457200">
              <a:buFont typeface="Courier New" panose="02070309020205020404" pitchFamily="49" charset="0"/>
              <a:buAutoNum type="arabicParenBoth"/>
            </a:pPr>
            <a:r>
              <a:rPr lang="en-US"/>
              <a:t>Global satellite collapse consequent to the propagation of shock waves through components connections and along the structure</a:t>
            </a:r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BBCBAC8A-ED5E-150C-08F9-FE021787D7F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7" end="2944.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86836" y="2088597"/>
            <a:ext cx="7590020" cy="40598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A34650-51D4-761D-0777-10C4D18161C0}"/>
              </a:ext>
            </a:extLst>
          </p:cNvPr>
          <p:cNvSpPr txBox="1"/>
          <p:nvPr/>
        </p:nvSpPr>
        <p:spPr>
          <a:xfrm>
            <a:off x="4486836" y="6212386"/>
            <a:ext cx="6108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https://www.youtube.com/watch?v=hfFArusJWu8</a:t>
            </a:r>
          </a:p>
        </p:txBody>
      </p:sp>
    </p:spTree>
    <p:extLst>
      <p:ext uri="{BB962C8B-B14F-4D97-AF65-F5344CB8AC3E}">
        <p14:creationId xmlns:p14="http://schemas.microsoft.com/office/powerpoint/2010/main" val="262708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0A0FD-432C-EAFA-B401-E3495E2B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NASA Standard Break-up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4A8246-AE94-9BDA-4347-5835A8E83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0962" y="1044298"/>
                <a:ext cx="4734266" cy="4769403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/>
                  <a:t>Two Parts: Collisions and Explosions</a:t>
                </a:r>
              </a:p>
              <a:p>
                <a:pPr marL="0" indent="0">
                  <a:buNone/>
                </a:pPr>
                <a:endParaRPr lang="en-US" sz="240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/>
                  <a:t>Categorizes collision events as catastrophic or non-catastrophic based on a 40 J/g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/>
                  <a:t>) threshold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/>
                  <a:t>Inputs: Mass of target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/>
                  <a:t>), Mass of Projectile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/>
                  <a:t>), Relative Velocity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/>
                  <a:t>) </a:t>
                </a:r>
              </a:p>
              <a:p>
                <a:pPr marL="0" indent="0">
                  <a:buNone/>
                </a:pPr>
                <a:endParaRPr lang="en-US" sz="240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/>
                  <a:t>Produces cumulative distribution of fragments over characteristic length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𝐿𝑐</m:t>
                    </m:r>
                  </m:oMath>
                </a14:m>
                <a:r>
                  <a:rPr lang="en-US" sz="2400"/>
                  <a:t>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/>
              </a:p>
              <a:p>
                <a:endParaRPr lang="en-US" sz="24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4A8246-AE94-9BDA-4347-5835A8E83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962" y="1044298"/>
                <a:ext cx="4734266" cy="4769403"/>
              </a:xfrm>
              <a:blipFill>
                <a:blip r:embed="rId2"/>
                <a:stretch>
                  <a:fillRect l="-1416" t="-1788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5BAF836-491B-1358-6704-CAD3588A2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167" y="2034381"/>
            <a:ext cx="5577934" cy="815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74BFB8-AB04-479B-D82D-AD2CE22BD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167" y="1380517"/>
            <a:ext cx="2731050" cy="515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ECA39F-C74C-FF66-38C1-3B56CD3E9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1488" y="1368800"/>
            <a:ext cx="2137008" cy="57606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67E3468-D74F-20DB-66F5-20401F65F4E0}"/>
              </a:ext>
            </a:extLst>
          </p:cNvPr>
          <p:cNvSpPr txBox="1">
            <a:spLocks/>
          </p:cNvSpPr>
          <p:nvPr/>
        </p:nvSpPr>
        <p:spPr>
          <a:xfrm>
            <a:off x="6552616" y="1002483"/>
            <a:ext cx="1432034" cy="4417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Tx/>
              <a:buBlip>
                <a:blip r:embed="rId6"/>
              </a:buBlip>
              <a:defRPr sz="28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Collision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31BE0-B550-82D4-82B1-5F3041211E8D}"/>
              </a:ext>
            </a:extLst>
          </p:cNvPr>
          <p:cNvSpPr txBox="1">
            <a:spLocks/>
          </p:cNvSpPr>
          <p:nvPr/>
        </p:nvSpPr>
        <p:spPr>
          <a:xfrm>
            <a:off x="9325526" y="1002483"/>
            <a:ext cx="1642240" cy="4417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Tx/>
              <a:buBlip>
                <a:blip r:embed="rId6"/>
              </a:buBlip>
              <a:defRPr sz="28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pex New Book" panose="02010600040501010103" pitchFamily="2" charset="77"/>
                <a:ea typeface="Apex New Book" panose="02010600040501010103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Explosion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DAF7D0-D44E-B075-27B8-3B6F28B2A4C1}"/>
              </a:ext>
            </a:extLst>
          </p:cNvPr>
          <p:cNvSpPr/>
          <p:nvPr/>
        </p:nvSpPr>
        <p:spPr>
          <a:xfrm>
            <a:off x="6019800" y="1032645"/>
            <a:ext cx="2497667" cy="87150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70418-B48F-7FFF-B449-F6F033B14911}"/>
              </a:ext>
            </a:extLst>
          </p:cNvPr>
          <p:cNvSpPr txBox="1"/>
          <p:nvPr/>
        </p:nvSpPr>
        <p:spPr>
          <a:xfrm>
            <a:off x="5665552" y="6544884"/>
            <a:ext cx="68693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effectLst/>
              </a:rPr>
              <a:t>N. L. Johnson</a:t>
            </a:r>
            <a:r>
              <a:rPr lang="en-US" sz="1400"/>
              <a:t> et al</a:t>
            </a:r>
            <a:r>
              <a:rPr lang="en-US" sz="1400">
                <a:effectLst/>
              </a:rPr>
              <a:t>, “NASA’s new breakup model of evolve 4.0,” 2001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446717-CE78-2E00-5E40-345D0B514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8434" y="2947120"/>
            <a:ext cx="4287566" cy="337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2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EAD4-ABB9-DC4A-E65F-7D8D734B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of the Standard Break-up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D0968-1B8B-D02F-0970-9D74D64E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3" y="1733332"/>
            <a:ext cx="5577934" cy="815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371ECF-DAD7-9C05-2B20-12B349A04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729" y="1129484"/>
            <a:ext cx="2731050" cy="51565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B9F9B3C-5225-B1D5-AF0C-CE12E86E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95" y="2997808"/>
            <a:ext cx="5321513" cy="227908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What’s missing?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Material Composition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Impact Geometry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Structural Complexity (Partial)</a:t>
            </a:r>
          </a:p>
          <a:p>
            <a:pPr marL="0" indent="0">
              <a:buNone/>
            </a:pPr>
            <a:r>
              <a:rPr lang="en-US" sz="240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3A3C85-497E-5ED3-5309-BAF701F5B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815" y="1548626"/>
            <a:ext cx="6369113" cy="42416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E396AA-AD6C-6C8E-B24B-D4BE22037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068" y="1541026"/>
            <a:ext cx="5931732" cy="44714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7230DA-6C4F-FA35-9FA5-3E559AEAD495}"/>
              </a:ext>
            </a:extLst>
          </p:cNvPr>
          <p:cNvSpPr txBox="1"/>
          <p:nvPr/>
        </p:nvSpPr>
        <p:spPr>
          <a:xfrm>
            <a:off x="5735770" y="6403320"/>
            <a:ext cx="61180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None/>
            </a:pPr>
            <a:endParaRPr lang="en-US" sz="1100">
              <a:effectLst/>
            </a:endParaRPr>
          </a:p>
          <a:p>
            <a:r>
              <a:rPr lang="en-US" sz="1100" err="1">
                <a:effectLst/>
              </a:rPr>
              <a:t>Schimmerohn</a:t>
            </a:r>
            <a:r>
              <a:rPr lang="en-US" sz="1100">
                <a:effectLst/>
              </a:rPr>
              <a:t> et al, “Numerical investigation on the standard catastrophic breakup criteria” 2020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6261D7-8E43-1B03-2718-A5FDC40EC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5990" y="1084717"/>
            <a:ext cx="3264495" cy="25887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D71DD0-DF13-9C99-F723-DC25F4145D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563" y="1067717"/>
            <a:ext cx="2792564" cy="27726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812B04-C7DD-9AA0-FA6E-51B0683D17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439" y="3776768"/>
            <a:ext cx="2997034" cy="273866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9C046ED-BA64-0705-DA67-5587538E16DB}"/>
              </a:ext>
            </a:extLst>
          </p:cNvPr>
          <p:cNvSpPr/>
          <p:nvPr/>
        </p:nvSpPr>
        <p:spPr>
          <a:xfrm>
            <a:off x="726818" y="3429000"/>
            <a:ext cx="3613150" cy="4635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517DD-4D60-3DD1-15A4-666A11B1A693}"/>
              </a:ext>
            </a:extLst>
          </p:cNvPr>
          <p:cNvSpPr txBox="1"/>
          <p:nvPr/>
        </p:nvSpPr>
        <p:spPr>
          <a:xfrm>
            <a:off x="5735770" y="6572597"/>
            <a:ext cx="68943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effectLst/>
              </a:rPr>
              <a:t>L. Olivieri et </a:t>
            </a:r>
            <a:r>
              <a:rPr lang="en-US" sz="1100" err="1">
                <a:effectLst/>
              </a:rPr>
              <a:t>al,“Simulation</a:t>
            </a:r>
            <a:r>
              <a:rPr lang="en-US" sz="1100">
                <a:effectLst/>
              </a:rPr>
              <a:t> of In-Space Fragmentation Events,” </a:t>
            </a:r>
            <a:r>
              <a:rPr lang="en-US" sz="1100" i="1" err="1">
                <a:effectLst/>
              </a:rPr>
              <a:t>Aerotec</a:t>
            </a:r>
            <a:r>
              <a:rPr lang="en-US" sz="1100" i="1">
                <a:effectLst/>
              </a:rPr>
              <a:t>. </a:t>
            </a:r>
            <a:r>
              <a:rPr lang="en-US" sz="1100" i="1" err="1">
                <a:effectLst/>
              </a:rPr>
              <a:t>Missili</a:t>
            </a:r>
            <a:r>
              <a:rPr lang="en-US" sz="1100" i="1">
                <a:effectLst/>
              </a:rPr>
              <a:t> Spaz.</a:t>
            </a:r>
            <a:r>
              <a:rPr lang="en-US" sz="1100">
                <a:effectLst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120612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6" grpId="0"/>
      <p:bldP spid="16" grpId="1"/>
      <p:bldP spid="3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126C-AD23-F1BB-6938-69603BD3D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/>
              <a:t>One-dimensional cohesive fracture simulation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5AB64-FB6C-8CA3-42F1-67380033FF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9698" y="1402729"/>
                <a:ext cx="4243552" cy="4769403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/>
                  <a:t>Tracks stress, damage and velocity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/>
                  <a:t>Simulation Parameters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/>
                  <a:t>Young’s Modulus (E)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/>
                  <a:t>Fracture Energy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/>
                  <a:t>Strength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00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/>
                  <a:t>Density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endParaRPr lang="en-US" sz="200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/>
                  <a:t>Strain Rate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/>
                  <a:t>Monte Carlo sweep of materials commonly found in satellites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/>
                  <a:t>Strain Rates varied between 10</a:t>
                </a:r>
                <a:r>
                  <a:rPr lang="en-US" sz="2000" baseline="30000"/>
                  <a:t>4</a:t>
                </a:r>
                <a:r>
                  <a:rPr lang="en-US" sz="2000"/>
                  <a:t> – 10</a:t>
                </a:r>
                <a:r>
                  <a:rPr lang="en-US" sz="2000" baseline="30000"/>
                  <a:t>7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sz="200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sz="20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5AB64-FB6C-8CA3-42F1-67380033FF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698" y="1402729"/>
                <a:ext cx="4243552" cy="4769403"/>
              </a:xfrm>
              <a:blipFill>
                <a:blip r:embed="rId2"/>
                <a:stretch>
                  <a:fillRect l="-1580" t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EBE7796-3F09-D3DB-42B0-18F091281A22}"/>
              </a:ext>
            </a:extLst>
          </p:cNvPr>
          <p:cNvSpPr txBox="1"/>
          <p:nvPr/>
        </p:nvSpPr>
        <p:spPr>
          <a:xfrm>
            <a:off x="4824536" y="6596390"/>
            <a:ext cx="70294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/>
              <a:t>F. Zhou et </a:t>
            </a:r>
            <a:r>
              <a:rPr lang="en-US" sz="1100" err="1"/>
              <a:t>al.“A</a:t>
            </a:r>
            <a:r>
              <a:rPr lang="en-US" sz="1100"/>
              <a:t> cohesive model based fragmentation analysis: effects of strain rate and initial defects distribution,” 2005</a:t>
            </a:r>
          </a:p>
        </p:txBody>
      </p:sp>
      <p:pic>
        <p:nvPicPr>
          <p:cNvPr id="5" name="Picture 4" descr="A green line and a line graph&#10;&#10;AI-generated content may be incorrect.">
            <a:extLst>
              <a:ext uri="{FF2B5EF4-FFF2-40B4-BE49-F238E27FC236}">
                <a16:creationId xmlns:a16="http://schemas.microsoft.com/office/drawing/2014/main" id="{3DAC1A3B-B50D-983B-C20F-B65F2011F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36" y="1092200"/>
            <a:ext cx="6942014" cy="5206511"/>
          </a:xfrm>
          <a:prstGeom prst="rect">
            <a:avLst/>
          </a:prstGeom>
        </p:spPr>
      </p:pic>
      <p:pic>
        <p:nvPicPr>
          <p:cNvPr id="12" name="Picture 11" descr="A graph of a line and a line&#10;&#10;AI-generated content may be incorrect.">
            <a:extLst>
              <a:ext uri="{FF2B5EF4-FFF2-40B4-BE49-F238E27FC236}">
                <a16:creationId xmlns:a16="http://schemas.microsoft.com/office/drawing/2014/main" id="{22DEE1F1-C5EE-7230-C874-668D83A8D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850" y="1059411"/>
            <a:ext cx="7277100" cy="5272088"/>
          </a:xfrm>
          <a:prstGeom prst="rect">
            <a:avLst/>
          </a:prstGeom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23400987-5348-016F-C58A-BBD87C785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1059411"/>
            <a:ext cx="7728980" cy="530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7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5F467-2A98-AB35-F7FA-592C118D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Mixture Density Network (MDN)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B2E99-A164-81B4-A9E1-0998CE71A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559"/>
            <a:ext cx="9937750" cy="296124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When the true conditional distribution can have several peaks (e.g. a physical system that might break into many small ones), a point estimate (MSE, MAE) will simply average them out.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MDNs turn a standard neural network into a probabilistic regressor capable of modeling </a:t>
            </a:r>
            <a:r>
              <a:rPr lang="en-US" b="1"/>
              <a:t>multi-modal</a:t>
            </a:r>
            <a:r>
              <a:rPr lang="en-US"/>
              <a:t> output distributions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478FC7-E3A5-C024-CCEF-4DDFA897A015}"/>
                  </a:ext>
                </a:extLst>
              </p:cNvPr>
              <p:cNvSpPr txBox="1"/>
              <p:nvPr/>
            </p:nvSpPr>
            <p:spPr>
              <a:xfrm>
                <a:off x="3857625" y="4113287"/>
                <a:ext cx="380982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478FC7-E3A5-C024-CCEF-4DDFA897A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25" y="4113287"/>
                <a:ext cx="3809826" cy="778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7E9700-428E-5E1F-D0F7-0C4C029E37BC}"/>
                  </a:ext>
                </a:extLst>
              </p:cNvPr>
              <p:cNvSpPr txBox="1"/>
              <p:nvPr/>
            </p:nvSpPr>
            <p:spPr>
              <a:xfrm>
                <a:off x="1438275" y="5173442"/>
                <a:ext cx="53228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>
                    <a:latin typeface="Apex New Book" panose="02010600040501010103"/>
                  </a:rPr>
                  <a:t> is the mixing weight,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 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7E9700-428E-5E1F-D0F7-0C4C029E3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75" y="5173442"/>
                <a:ext cx="5322804" cy="276999"/>
              </a:xfrm>
              <a:prstGeom prst="rect">
                <a:avLst/>
              </a:prstGeom>
              <a:blipFill>
                <a:blip r:embed="rId3"/>
                <a:stretch>
                  <a:fillRect l="-1145" t="-180000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5560F1-7232-CBB7-C96C-50AC8DF1B55F}"/>
                  </a:ext>
                </a:extLst>
              </p:cNvPr>
              <p:cNvSpPr txBox="1"/>
              <p:nvPr/>
            </p:nvSpPr>
            <p:spPr>
              <a:xfrm>
                <a:off x="1438275" y="5593228"/>
                <a:ext cx="28467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latin typeface="Apex New Book" panose="02010600040501010103"/>
                  </a:rPr>
                  <a:t> is the component mean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5560F1-7232-CBB7-C96C-50AC8DF1B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75" y="5593228"/>
                <a:ext cx="2846741" cy="276999"/>
              </a:xfrm>
              <a:prstGeom prst="rect">
                <a:avLst/>
              </a:prstGeom>
              <a:blipFill>
                <a:blip r:embed="rId4"/>
                <a:stretch>
                  <a:fillRect l="-2998" t="-28889" r="-406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4D29D0-A477-1F56-6160-51A587F91740}"/>
                  </a:ext>
                </a:extLst>
              </p:cNvPr>
              <p:cNvSpPr txBox="1"/>
              <p:nvPr/>
            </p:nvSpPr>
            <p:spPr>
              <a:xfrm>
                <a:off x="1438275" y="6013014"/>
                <a:ext cx="40598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  <a:r>
                  <a:rPr lang="en-US">
                    <a:latin typeface="Apex New Book" panose="02010600040501010103"/>
                  </a:rPr>
                  <a:t>is the component standard deviation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4D29D0-A477-1F56-6160-51A587F91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75" y="6013014"/>
                <a:ext cx="4059894" cy="276999"/>
              </a:xfrm>
              <a:prstGeom prst="rect">
                <a:avLst/>
              </a:prstGeom>
              <a:blipFill>
                <a:blip r:embed="rId5"/>
                <a:stretch>
                  <a:fillRect l="-1502" t="-28261" r="-300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8364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FB523-F7D4-94D0-B302-C29FF5059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MDN Architecture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CB0EFE-B8D5-8575-3A31-85EF89975A70}"/>
              </a:ext>
            </a:extLst>
          </p:cNvPr>
          <p:cNvSpPr/>
          <p:nvPr/>
        </p:nvSpPr>
        <p:spPr>
          <a:xfrm>
            <a:off x="628650" y="1198289"/>
            <a:ext cx="1993900" cy="23037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29FA4C1C-15BC-630B-F4E2-EB2E33702A73}"/>
              </a:ext>
            </a:extLst>
          </p:cNvPr>
          <p:cNvGrpSpPr/>
          <p:nvPr/>
        </p:nvGrpSpPr>
        <p:grpSpPr>
          <a:xfrm>
            <a:off x="3206750" y="1471899"/>
            <a:ext cx="1803400" cy="1756504"/>
            <a:chOff x="3206750" y="1471899"/>
            <a:chExt cx="1803400" cy="1756504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63B53E7-E591-2553-7814-A6CE876CE05B}"/>
                </a:ext>
              </a:extLst>
            </p:cNvPr>
            <p:cNvGrpSpPr/>
            <p:nvPr/>
          </p:nvGrpSpPr>
          <p:grpSpPr>
            <a:xfrm>
              <a:off x="3206750" y="1471899"/>
              <a:ext cx="1066800" cy="1756504"/>
              <a:chOff x="3206750" y="1471899"/>
              <a:chExt cx="1066800" cy="175650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5222B7F-3B72-880E-42CF-DEB8F9953D05}"/>
                  </a:ext>
                </a:extLst>
              </p:cNvPr>
              <p:cNvSpPr/>
              <p:nvPr/>
            </p:nvSpPr>
            <p:spPr>
              <a:xfrm>
                <a:off x="3206750" y="1471899"/>
                <a:ext cx="330200" cy="3238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2470C65-E587-C061-A71D-D37F8974B6DC}"/>
                  </a:ext>
                </a:extLst>
              </p:cNvPr>
              <p:cNvSpPr/>
              <p:nvPr/>
            </p:nvSpPr>
            <p:spPr>
              <a:xfrm>
                <a:off x="3206750" y="1952053"/>
                <a:ext cx="330200" cy="3238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86F2CC8-8D67-A094-B459-0A6EC0CAAC9E}"/>
                  </a:ext>
                </a:extLst>
              </p:cNvPr>
              <p:cNvSpPr/>
              <p:nvPr/>
            </p:nvSpPr>
            <p:spPr>
              <a:xfrm>
                <a:off x="3206750" y="2428303"/>
                <a:ext cx="330200" cy="3238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FE4597B-24E3-B5BF-1E46-9ABDA0B6349A}"/>
                  </a:ext>
                </a:extLst>
              </p:cNvPr>
              <p:cNvSpPr/>
              <p:nvPr/>
            </p:nvSpPr>
            <p:spPr>
              <a:xfrm>
                <a:off x="3206750" y="2904553"/>
                <a:ext cx="330200" cy="3238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1DFFA2B-AB82-8FC0-384E-B461A7FEC7E0}"/>
                  </a:ext>
                </a:extLst>
              </p:cNvPr>
              <p:cNvSpPr/>
              <p:nvPr/>
            </p:nvSpPr>
            <p:spPr>
              <a:xfrm>
                <a:off x="3943350" y="1471899"/>
                <a:ext cx="330200" cy="3238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13534FA-5CC2-8AC2-4875-404602CD49A8}"/>
                  </a:ext>
                </a:extLst>
              </p:cNvPr>
              <p:cNvSpPr/>
              <p:nvPr/>
            </p:nvSpPr>
            <p:spPr>
              <a:xfrm>
                <a:off x="3943350" y="1952053"/>
                <a:ext cx="330200" cy="3238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FF96F1C-3315-9E58-C256-B02C579FEF11}"/>
                  </a:ext>
                </a:extLst>
              </p:cNvPr>
              <p:cNvSpPr/>
              <p:nvPr/>
            </p:nvSpPr>
            <p:spPr>
              <a:xfrm>
                <a:off x="3943350" y="2428303"/>
                <a:ext cx="330200" cy="3238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0F316AF-C674-13FD-74B3-531B811444FB}"/>
                  </a:ext>
                </a:extLst>
              </p:cNvPr>
              <p:cNvSpPr/>
              <p:nvPr/>
            </p:nvSpPr>
            <p:spPr>
              <a:xfrm>
                <a:off x="3943350" y="2904553"/>
                <a:ext cx="330200" cy="3238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8EA2BE2-A488-3322-22CF-913866FF05BF}"/>
                  </a:ext>
                </a:extLst>
              </p:cNvPr>
              <p:cNvCxnSpPr>
                <a:cxnSpLocks/>
                <a:stCxn id="5" idx="6"/>
                <a:endCxn id="11" idx="2"/>
              </p:cNvCxnSpPr>
              <p:nvPr/>
            </p:nvCxnSpPr>
            <p:spPr>
              <a:xfrm>
                <a:off x="3536950" y="1633824"/>
                <a:ext cx="406400" cy="4801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62F7586-3EBA-392B-85EC-9075A3AC38C8}"/>
                  </a:ext>
                </a:extLst>
              </p:cNvPr>
              <p:cNvCxnSpPr>
                <a:cxnSpLocks/>
                <a:stCxn id="5" idx="6"/>
                <a:endCxn id="12" idx="2"/>
              </p:cNvCxnSpPr>
              <p:nvPr/>
            </p:nvCxnSpPr>
            <p:spPr>
              <a:xfrm>
                <a:off x="3536950" y="1633824"/>
                <a:ext cx="406400" cy="95640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845DEF9-B093-B00B-5758-768BAD61FEE6}"/>
                  </a:ext>
                </a:extLst>
              </p:cNvPr>
              <p:cNvCxnSpPr>
                <a:cxnSpLocks/>
                <a:stCxn id="5" idx="6"/>
                <a:endCxn id="13" idx="2"/>
              </p:cNvCxnSpPr>
              <p:nvPr/>
            </p:nvCxnSpPr>
            <p:spPr>
              <a:xfrm>
                <a:off x="3536950" y="1633824"/>
                <a:ext cx="406400" cy="14326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BF47A52-A28F-C451-6A15-805E64A28DAD}"/>
                  </a:ext>
                </a:extLst>
              </p:cNvPr>
              <p:cNvCxnSpPr>
                <a:cxnSpLocks/>
                <a:stCxn id="5" idx="6"/>
                <a:endCxn id="10" idx="2"/>
              </p:cNvCxnSpPr>
              <p:nvPr/>
            </p:nvCxnSpPr>
            <p:spPr>
              <a:xfrm>
                <a:off x="3536950" y="1633824"/>
                <a:ext cx="406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D4A64AF-9EC0-1E19-CBEF-9B4E1FF45B72}"/>
                  </a:ext>
                </a:extLst>
              </p:cNvPr>
              <p:cNvCxnSpPr>
                <a:cxnSpLocks/>
                <a:stCxn id="6" idx="6"/>
                <a:endCxn id="10" idx="2"/>
              </p:cNvCxnSpPr>
              <p:nvPr/>
            </p:nvCxnSpPr>
            <p:spPr>
              <a:xfrm flipV="1">
                <a:off x="3536950" y="1633824"/>
                <a:ext cx="406400" cy="4801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BB8D458-AEAD-170C-9828-92E2B6DA1555}"/>
                  </a:ext>
                </a:extLst>
              </p:cNvPr>
              <p:cNvCxnSpPr>
                <a:cxnSpLocks/>
                <a:stCxn id="7" idx="6"/>
                <a:endCxn id="10" idx="2"/>
              </p:cNvCxnSpPr>
              <p:nvPr/>
            </p:nvCxnSpPr>
            <p:spPr>
              <a:xfrm flipV="1">
                <a:off x="3536950" y="1633824"/>
                <a:ext cx="406400" cy="95640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60ABFFA-9239-D915-9BBF-C89148535192}"/>
                  </a:ext>
                </a:extLst>
              </p:cNvPr>
              <p:cNvCxnSpPr>
                <a:cxnSpLocks/>
                <a:stCxn id="8" idx="6"/>
                <a:endCxn id="10" idx="2"/>
              </p:cNvCxnSpPr>
              <p:nvPr/>
            </p:nvCxnSpPr>
            <p:spPr>
              <a:xfrm flipV="1">
                <a:off x="3536950" y="1633824"/>
                <a:ext cx="406400" cy="14326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B80512F-8A3A-AA7C-7FF1-1AC959F36349}"/>
                  </a:ext>
                </a:extLst>
              </p:cNvPr>
              <p:cNvCxnSpPr>
                <a:cxnSpLocks/>
                <a:stCxn id="6" idx="6"/>
                <a:endCxn id="11" idx="2"/>
              </p:cNvCxnSpPr>
              <p:nvPr/>
            </p:nvCxnSpPr>
            <p:spPr>
              <a:xfrm>
                <a:off x="3536950" y="2113978"/>
                <a:ext cx="406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E3425DB-5B7A-2DE0-E90F-4101CC413064}"/>
                  </a:ext>
                </a:extLst>
              </p:cNvPr>
              <p:cNvCxnSpPr>
                <a:cxnSpLocks/>
                <a:stCxn id="6" idx="6"/>
                <a:endCxn id="12" idx="2"/>
              </p:cNvCxnSpPr>
              <p:nvPr/>
            </p:nvCxnSpPr>
            <p:spPr>
              <a:xfrm>
                <a:off x="3536950" y="2113978"/>
                <a:ext cx="406400" cy="47625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1FA3415-1A0C-D6CA-45AA-F7D6FD35AD68}"/>
                  </a:ext>
                </a:extLst>
              </p:cNvPr>
              <p:cNvCxnSpPr>
                <a:cxnSpLocks/>
                <a:stCxn id="6" idx="6"/>
                <a:endCxn id="13" idx="2"/>
              </p:cNvCxnSpPr>
              <p:nvPr/>
            </p:nvCxnSpPr>
            <p:spPr>
              <a:xfrm>
                <a:off x="3536950" y="2113978"/>
                <a:ext cx="406400" cy="9525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8621D7E-1691-0E01-DC12-1BEC087EA79F}"/>
                  </a:ext>
                </a:extLst>
              </p:cNvPr>
              <p:cNvCxnSpPr>
                <a:cxnSpLocks/>
                <a:stCxn id="7" idx="6"/>
                <a:endCxn id="11" idx="2"/>
              </p:cNvCxnSpPr>
              <p:nvPr/>
            </p:nvCxnSpPr>
            <p:spPr>
              <a:xfrm flipV="1">
                <a:off x="3536950" y="2113978"/>
                <a:ext cx="406400" cy="47625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709A43F-BAB2-0B54-C885-9ADB8A72572F}"/>
                  </a:ext>
                </a:extLst>
              </p:cNvPr>
              <p:cNvCxnSpPr>
                <a:cxnSpLocks/>
                <a:stCxn id="7" idx="6"/>
                <a:endCxn id="12" idx="2"/>
              </p:cNvCxnSpPr>
              <p:nvPr/>
            </p:nvCxnSpPr>
            <p:spPr>
              <a:xfrm>
                <a:off x="3536950" y="2590228"/>
                <a:ext cx="406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62B12C8-AF56-9DFF-166B-8B4CE69D9C1F}"/>
                  </a:ext>
                </a:extLst>
              </p:cNvPr>
              <p:cNvCxnSpPr>
                <a:cxnSpLocks/>
                <a:stCxn id="7" idx="6"/>
                <a:endCxn id="13" idx="2"/>
              </p:cNvCxnSpPr>
              <p:nvPr/>
            </p:nvCxnSpPr>
            <p:spPr>
              <a:xfrm>
                <a:off x="3536950" y="2590228"/>
                <a:ext cx="406400" cy="47625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B89DD8C-1622-6606-93C5-A1D378551979}"/>
                  </a:ext>
                </a:extLst>
              </p:cNvPr>
              <p:cNvCxnSpPr>
                <a:cxnSpLocks/>
                <a:stCxn id="8" idx="6"/>
                <a:endCxn id="11" idx="2"/>
              </p:cNvCxnSpPr>
              <p:nvPr/>
            </p:nvCxnSpPr>
            <p:spPr>
              <a:xfrm flipV="1">
                <a:off x="3536950" y="2113978"/>
                <a:ext cx="406400" cy="9525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DFA28CC-7545-143E-C33C-34038F3E7ECA}"/>
                  </a:ext>
                </a:extLst>
              </p:cNvPr>
              <p:cNvCxnSpPr>
                <a:cxnSpLocks/>
                <a:stCxn id="8" idx="6"/>
                <a:endCxn id="12" idx="2"/>
              </p:cNvCxnSpPr>
              <p:nvPr/>
            </p:nvCxnSpPr>
            <p:spPr>
              <a:xfrm flipV="1">
                <a:off x="3536950" y="2590228"/>
                <a:ext cx="406400" cy="47625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3F82F11-C7E3-D93E-7C2A-CEE9AC4FB8B1}"/>
                  </a:ext>
                </a:extLst>
              </p:cNvPr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3536950" y="3066478"/>
                <a:ext cx="406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48527BB-9B66-2D90-2C3E-EE02A08DBCD2}"/>
                </a:ext>
              </a:extLst>
            </p:cNvPr>
            <p:cNvGrpSpPr/>
            <p:nvPr/>
          </p:nvGrpSpPr>
          <p:grpSpPr>
            <a:xfrm>
              <a:off x="3943350" y="1471899"/>
              <a:ext cx="1066800" cy="1756504"/>
              <a:chOff x="3206750" y="1471899"/>
              <a:chExt cx="1066800" cy="1756504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7710156D-21A6-F71E-FC1D-6101ABB991DB}"/>
                  </a:ext>
                </a:extLst>
              </p:cNvPr>
              <p:cNvSpPr/>
              <p:nvPr/>
            </p:nvSpPr>
            <p:spPr>
              <a:xfrm>
                <a:off x="3206750" y="1471899"/>
                <a:ext cx="330200" cy="3238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8F662303-71EF-CFED-146D-61D2A6A63665}"/>
                  </a:ext>
                </a:extLst>
              </p:cNvPr>
              <p:cNvSpPr/>
              <p:nvPr/>
            </p:nvSpPr>
            <p:spPr>
              <a:xfrm>
                <a:off x="3206750" y="1952053"/>
                <a:ext cx="330200" cy="3238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CFFA1D30-20FF-DFAD-D6A0-DAC80AB09E29}"/>
                  </a:ext>
                </a:extLst>
              </p:cNvPr>
              <p:cNvSpPr/>
              <p:nvPr/>
            </p:nvSpPr>
            <p:spPr>
              <a:xfrm>
                <a:off x="3206750" y="2428303"/>
                <a:ext cx="330200" cy="3238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7C5C82E3-C76E-152E-A4AA-96D0C6F86342}"/>
                  </a:ext>
                </a:extLst>
              </p:cNvPr>
              <p:cNvSpPr/>
              <p:nvPr/>
            </p:nvSpPr>
            <p:spPr>
              <a:xfrm>
                <a:off x="3206750" y="2904553"/>
                <a:ext cx="330200" cy="3238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F7CEBB78-62C1-2FF6-1352-76EF5BD76816}"/>
                  </a:ext>
                </a:extLst>
              </p:cNvPr>
              <p:cNvSpPr/>
              <p:nvPr/>
            </p:nvSpPr>
            <p:spPr>
              <a:xfrm>
                <a:off x="3943350" y="1471899"/>
                <a:ext cx="330200" cy="3238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881E5047-6EDE-46F1-BACB-9B6567D499C8}"/>
                  </a:ext>
                </a:extLst>
              </p:cNvPr>
              <p:cNvSpPr/>
              <p:nvPr/>
            </p:nvSpPr>
            <p:spPr>
              <a:xfrm>
                <a:off x="3943350" y="1952053"/>
                <a:ext cx="330200" cy="3238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D4E7033A-B198-2F89-0AD1-59D60638269D}"/>
                  </a:ext>
                </a:extLst>
              </p:cNvPr>
              <p:cNvSpPr/>
              <p:nvPr/>
            </p:nvSpPr>
            <p:spPr>
              <a:xfrm>
                <a:off x="3943350" y="2428303"/>
                <a:ext cx="330200" cy="3238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83DEF9F-7172-2968-FC1A-6F88BFD910AC}"/>
                  </a:ext>
                </a:extLst>
              </p:cNvPr>
              <p:cNvSpPr/>
              <p:nvPr/>
            </p:nvSpPr>
            <p:spPr>
              <a:xfrm>
                <a:off x="3943350" y="2904553"/>
                <a:ext cx="330200" cy="32385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0480815E-DB31-6198-DBB2-B7851F14A05D}"/>
                  </a:ext>
                </a:extLst>
              </p:cNvPr>
              <p:cNvCxnSpPr>
                <a:cxnSpLocks/>
                <a:stCxn id="119" idx="6"/>
                <a:endCxn id="124" idx="2"/>
              </p:cNvCxnSpPr>
              <p:nvPr/>
            </p:nvCxnSpPr>
            <p:spPr>
              <a:xfrm>
                <a:off x="3536950" y="1633824"/>
                <a:ext cx="406400" cy="4801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C1B1132-B3CA-1CB0-02A8-E3EDB450473E}"/>
                  </a:ext>
                </a:extLst>
              </p:cNvPr>
              <p:cNvCxnSpPr>
                <a:cxnSpLocks/>
                <a:stCxn id="119" idx="6"/>
                <a:endCxn id="125" idx="2"/>
              </p:cNvCxnSpPr>
              <p:nvPr/>
            </p:nvCxnSpPr>
            <p:spPr>
              <a:xfrm>
                <a:off x="3536950" y="1633824"/>
                <a:ext cx="406400" cy="95640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7F520891-1E72-B3E8-793D-2C90C07464D5}"/>
                  </a:ext>
                </a:extLst>
              </p:cNvPr>
              <p:cNvCxnSpPr>
                <a:cxnSpLocks/>
                <a:stCxn id="119" idx="6"/>
                <a:endCxn id="126" idx="2"/>
              </p:cNvCxnSpPr>
              <p:nvPr/>
            </p:nvCxnSpPr>
            <p:spPr>
              <a:xfrm>
                <a:off x="3536950" y="1633824"/>
                <a:ext cx="406400" cy="14326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36050229-9396-343D-A2A4-D30EF326C49D}"/>
                  </a:ext>
                </a:extLst>
              </p:cNvPr>
              <p:cNvCxnSpPr>
                <a:cxnSpLocks/>
                <a:stCxn id="119" idx="6"/>
                <a:endCxn id="123" idx="2"/>
              </p:cNvCxnSpPr>
              <p:nvPr/>
            </p:nvCxnSpPr>
            <p:spPr>
              <a:xfrm>
                <a:off x="3536950" y="1633824"/>
                <a:ext cx="406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6AC2C25-1496-D144-79BB-3C7CFF31CFC1}"/>
                  </a:ext>
                </a:extLst>
              </p:cNvPr>
              <p:cNvCxnSpPr>
                <a:cxnSpLocks/>
                <a:stCxn id="120" idx="6"/>
                <a:endCxn id="123" idx="2"/>
              </p:cNvCxnSpPr>
              <p:nvPr/>
            </p:nvCxnSpPr>
            <p:spPr>
              <a:xfrm flipV="1">
                <a:off x="3536950" y="1633824"/>
                <a:ext cx="406400" cy="4801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DFFA540-88AB-83F3-8D26-3EE8C58F432E}"/>
                  </a:ext>
                </a:extLst>
              </p:cNvPr>
              <p:cNvCxnSpPr>
                <a:cxnSpLocks/>
                <a:stCxn id="121" idx="6"/>
                <a:endCxn id="123" idx="2"/>
              </p:cNvCxnSpPr>
              <p:nvPr/>
            </p:nvCxnSpPr>
            <p:spPr>
              <a:xfrm flipV="1">
                <a:off x="3536950" y="1633824"/>
                <a:ext cx="406400" cy="95640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443F3AE1-A6F2-A9AE-FF1F-BEFC219B7155}"/>
                  </a:ext>
                </a:extLst>
              </p:cNvPr>
              <p:cNvCxnSpPr>
                <a:cxnSpLocks/>
                <a:stCxn id="122" idx="6"/>
                <a:endCxn id="123" idx="2"/>
              </p:cNvCxnSpPr>
              <p:nvPr/>
            </p:nvCxnSpPr>
            <p:spPr>
              <a:xfrm flipV="1">
                <a:off x="3536950" y="1633824"/>
                <a:ext cx="406400" cy="143265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926F558-D73E-5D4B-5A7E-227D6659A85E}"/>
                  </a:ext>
                </a:extLst>
              </p:cNvPr>
              <p:cNvCxnSpPr>
                <a:cxnSpLocks/>
                <a:stCxn id="120" idx="6"/>
                <a:endCxn id="124" idx="2"/>
              </p:cNvCxnSpPr>
              <p:nvPr/>
            </p:nvCxnSpPr>
            <p:spPr>
              <a:xfrm>
                <a:off x="3536950" y="2113978"/>
                <a:ext cx="406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AA0D2424-F592-CC9A-1FE8-93006B3E96DB}"/>
                  </a:ext>
                </a:extLst>
              </p:cNvPr>
              <p:cNvCxnSpPr>
                <a:cxnSpLocks/>
                <a:stCxn id="120" idx="6"/>
                <a:endCxn id="125" idx="2"/>
              </p:cNvCxnSpPr>
              <p:nvPr/>
            </p:nvCxnSpPr>
            <p:spPr>
              <a:xfrm>
                <a:off x="3536950" y="2113978"/>
                <a:ext cx="406400" cy="47625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416C31CF-E97E-B824-D39D-D3A4EBDE7C03}"/>
                  </a:ext>
                </a:extLst>
              </p:cNvPr>
              <p:cNvCxnSpPr>
                <a:cxnSpLocks/>
                <a:stCxn id="120" idx="6"/>
                <a:endCxn id="126" idx="2"/>
              </p:cNvCxnSpPr>
              <p:nvPr/>
            </p:nvCxnSpPr>
            <p:spPr>
              <a:xfrm>
                <a:off x="3536950" y="2113978"/>
                <a:ext cx="406400" cy="9525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879D3054-FAB0-1A55-ABA0-81BCB8A996DC}"/>
                  </a:ext>
                </a:extLst>
              </p:cNvPr>
              <p:cNvCxnSpPr>
                <a:cxnSpLocks/>
                <a:stCxn id="121" idx="6"/>
                <a:endCxn id="124" idx="2"/>
              </p:cNvCxnSpPr>
              <p:nvPr/>
            </p:nvCxnSpPr>
            <p:spPr>
              <a:xfrm flipV="1">
                <a:off x="3536950" y="2113978"/>
                <a:ext cx="406400" cy="47625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6D0C498-AB19-D884-176F-8EA5C27F7B01}"/>
                  </a:ext>
                </a:extLst>
              </p:cNvPr>
              <p:cNvCxnSpPr>
                <a:cxnSpLocks/>
                <a:stCxn id="121" idx="6"/>
                <a:endCxn id="125" idx="2"/>
              </p:cNvCxnSpPr>
              <p:nvPr/>
            </p:nvCxnSpPr>
            <p:spPr>
              <a:xfrm>
                <a:off x="3536950" y="2590228"/>
                <a:ext cx="406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0D0204F6-0455-9AD2-96CB-C7BEC39E823C}"/>
                  </a:ext>
                </a:extLst>
              </p:cNvPr>
              <p:cNvCxnSpPr>
                <a:cxnSpLocks/>
                <a:stCxn id="121" idx="6"/>
                <a:endCxn id="126" idx="2"/>
              </p:cNvCxnSpPr>
              <p:nvPr/>
            </p:nvCxnSpPr>
            <p:spPr>
              <a:xfrm>
                <a:off x="3536950" y="2590228"/>
                <a:ext cx="406400" cy="47625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079DFA95-A4B1-B9A5-D855-6CC0C1DD7D50}"/>
                  </a:ext>
                </a:extLst>
              </p:cNvPr>
              <p:cNvCxnSpPr>
                <a:cxnSpLocks/>
                <a:stCxn id="122" idx="6"/>
                <a:endCxn id="124" idx="2"/>
              </p:cNvCxnSpPr>
              <p:nvPr/>
            </p:nvCxnSpPr>
            <p:spPr>
              <a:xfrm flipV="1">
                <a:off x="3536950" y="2113978"/>
                <a:ext cx="406400" cy="9525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FB6C3DF9-8A1F-96E6-3BD9-738D63CB892A}"/>
                  </a:ext>
                </a:extLst>
              </p:cNvPr>
              <p:cNvCxnSpPr>
                <a:cxnSpLocks/>
                <a:stCxn id="122" idx="6"/>
                <a:endCxn id="125" idx="2"/>
              </p:cNvCxnSpPr>
              <p:nvPr/>
            </p:nvCxnSpPr>
            <p:spPr>
              <a:xfrm flipV="1">
                <a:off x="3536950" y="2590228"/>
                <a:ext cx="406400" cy="47625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696025FE-BBBC-7349-62CB-F092996A2E0A}"/>
                  </a:ext>
                </a:extLst>
              </p:cNvPr>
              <p:cNvCxnSpPr>
                <a:cxnSpLocks/>
                <a:stCxn id="122" idx="6"/>
                <a:endCxn id="126" idx="2"/>
              </p:cNvCxnSpPr>
              <p:nvPr/>
            </p:nvCxnSpPr>
            <p:spPr>
              <a:xfrm>
                <a:off x="3536950" y="3066478"/>
                <a:ext cx="4064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F1D439F-D9A9-21B3-FA86-50C3C006C64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22550" y="2350151"/>
            <a:ext cx="5524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20C2D79-6072-520E-74AF-91DF95DF958D}"/>
              </a:ext>
            </a:extLst>
          </p:cNvPr>
          <p:cNvCxnSpPr/>
          <p:nvPr/>
        </p:nvCxnSpPr>
        <p:spPr>
          <a:xfrm>
            <a:off x="5054600" y="2350151"/>
            <a:ext cx="7874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BA850148-166F-639B-56CF-9E41C8592684}"/>
              </a:ext>
            </a:extLst>
          </p:cNvPr>
          <p:cNvSpPr/>
          <p:nvPr/>
        </p:nvSpPr>
        <p:spPr>
          <a:xfrm>
            <a:off x="5962650" y="2184400"/>
            <a:ext cx="330200" cy="3238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E06CC926-0978-45B0-9A44-DB2FAB60E927}"/>
              </a:ext>
            </a:extLst>
          </p:cNvPr>
          <p:cNvGrpSpPr/>
          <p:nvPr/>
        </p:nvGrpSpPr>
        <p:grpSpPr>
          <a:xfrm>
            <a:off x="7502481" y="2800747"/>
            <a:ext cx="616038" cy="924497"/>
            <a:chOff x="3206750" y="1471899"/>
            <a:chExt cx="1066800" cy="1756504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778AF2A-3FC1-D3EE-FBF4-F6090095E313}"/>
                </a:ext>
              </a:extLst>
            </p:cNvPr>
            <p:cNvSpPr/>
            <p:nvPr/>
          </p:nvSpPr>
          <p:spPr>
            <a:xfrm>
              <a:off x="3206750" y="1471899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BBE7E3CB-C52A-BC59-D9AC-48EEC3DF7C58}"/>
                </a:ext>
              </a:extLst>
            </p:cNvPr>
            <p:cNvSpPr/>
            <p:nvPr/>
          </p:nvSpPr>
          <p:spPr>
            <a:xfrm>
              <a:off x="3206750" y="19520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DEC1F7F-18B3-AE22-E7AC-09CE51DC5535}"/>
                </a:ext>
              </a:extLst>
            </p:cNvPr>
            <p:cNvSpPr/>
            <p:nvPr/>
          </p:nvSpPr>
          <p:spPr>
            <a:xfrm>
              <a:off x="3206750" y="242830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201EC98-BA4E-7D99-57D8-51FDBD5C3477}"/>
                </a:ext>
              </a:extLst>
            </p:cNvPr>
            <p:cNvSpPr/>
            <p:nvPr/>
          </p:nvSpPr>
          <p:spPr>
            <a:xfrm>
              <a:off x="3206750" y="29045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663FC7F-0E8F-A337-EA7B-EC409B775F0A}"/>
                </a:ext>
              </a:extLst>
            </p:cNvPr>
            <p:cNvSpPr/>
            <p:nvPr/>
          </p:nvSpPr>
          <p:spPr>
            <a:xfrm>
              <a:off x="3943350" y="1471899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046660B-92ED-63D9-EC2E-BBB6BDD195F0}"/>
                </a:ext>
              </a:extLst>
            </p:cNvPr>
            <p:cNvSpPr/>
            <p:nvPr/>
          </p:nvSpPr>
          <p:spPr>
            <a:xfrm>
              <a:off x="3943350" y="19520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E4575AE-BF77-3ADC-2468-3D4277D60E9D}"/>
                </a:ext>
              </a:extLst>
            </p:cNvPr>
            <p:cNvSpPr/>
            <p:nvPr/>
          </p:nvSpPr>
          <p:spPr>
            <a:xfrm>
              <a:off x="3943350" y="242830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E202919-F4CB-9107-DA89-BB37FD0C4AB7}"/>
                </a:ext>
              </a:extLst>
            </p:cNvPr>
            <p:cNvSpPr/>
            <p:nvPr/>
          </p:nvSpPr>
          <p:spPr>
            <a:xfrm>
              <a:off x="3943350" y="29045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7CBCF2D-E76D-2C17-FCF7-294BB6EEB114}"/>
                </a:ext>
              </a:extLst>
            </p:cNvPr>
            <p:cNvCxnSpPr>
              <a:cxnSpLocks/>
              <a:stCxn id="153" idx="6"/>
              <a:endCxn id="158" idx="2"/>
            </p:cNvCxnSpPr>
            <p:nvPr/>
          </p:nvCxnSpPr>
          <p:spPr>
            <a:xfrm>
              <a:off x="3536950" y="1633824"/>
              <a:ext cx="406400" cy="4801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21C0703-5E01-D55A-5B8E-13432F7734D4}"/>
                </a:ext>
              </a:extLst>
            </p:cNvPr>
            <p:cNvCxnSpPr>
              <a:cxnSpLocks/>
              <a:stCxn id="153" idx="6"/>
              <a:endCxn id="159" idx="2"/>
            </p:cNvCxnSpPr>
            <p:nvPr/>
          </p:nvCxnSpPr>
          <p:spPr>
            <a:xfrm>
              <a:off x="3536950" y="1633824"/>
              <a:ext cx="406400" cy="9564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400D54D-EAA8-6DC4-9A5A-F0C90074E650}"/>
                </a:ext>
              </a:extLst>
            </p:cNvPr>
            <p:cNvCxnSpPr>
              <a:cxnSpLocks/>
              <a:stCxn id="153" idx="6"/>
              <a:endCxn id="160" idx="2"/>
            </p:cNvCxnSpPr>
            <p:nvPr/>
          </p:nvCxnSpPr>
          <p:spPr>
            <a:xfrm>
              <a:off x="3536950" y="1633824"/>
              <a:ext cx="406400" cy="14326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C2E93E1-83B2-B1BB-A885-DCF876F09D38}"/>
                </a:ext>
              </a:extLst>
            </p:cNvPr>
            <p:cNvCxnSpPr>
              <a:cxnSpLocks/>
              <a:stCxn id="153" idx="6"/>
              <a:endCxn id="157" idx="2"/>
            </p:cNvCxnSpPr>
            <p:nvPr/>
          </p:nvCxnSpPr>
          <p:spPr>
            <a:xfrm>
              <a:off x="3536950" y="1633824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3C13AD53-878A-CACA-D4CE-3AF4E1A1E188}"/>
                </a:ext>
              </a:extLst>
            </p:cNvPr>
            <p:cNvCxnSpPr>
              <a:cxnSpLocks/>
              <a:stCxn id="154" idx="6"/>
              <a:endCxn id="157" idx="2"/>
            </p:cNvCxnSpPr>
            <p:nvPr/>
          </p:nvCxnSpPr>
          <p:spPr>
            <a:xfrm flipV="1">
              <a:off x="3536950" y="1633824"/>
              <a:ext cx="406400" cy="4801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5AE4A02-98EB-6B6A-43DE-10CA9DA3839D}"/>
                </a:ext>
              </a:extLst>
            </p:cNvPr>
            <p:cNvCxnSpPr>
              <a:cxnSpLocks/>
              <a:stCxn id="155" idx="6"/>
              <a:endCxn id="157" idx="2"/>
            </p:cNvCxnSpPr>
            <p:nvPr/>
          </p:nvCxnSpPr>
          <p:spPr>
            <a:xfrm flipV="1">
              <a:off x="3536950" y="1633824"/>
              <a:ext cx="406400" cy="9564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05BC040A-6458-BA1A-DF9F-74F662D73D21}"/>
                </a:ext>
              </a:extLst>
            </p:cNvPr>
            <p:cNvCxnSpPr>
              <a:cxnSpLocks/>
              <a:stCxn id="156" idx="6"/>
              <a:endCxn id="157" idx="2"/>
            </p:cNvCxnSpPr>
            <p:nvPr/>
          </p:nvCxnSpPr>
          <p:spPr>
            <a:xfrm flipV="1">
              <a:off x="3536950" y="1633824"/>
              <a:ext cx="406400" cy="14326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FE536B5-2640-F7B1-872F-4ED74AF5A581}"/>
                </a:ext>
              </a:extLst>
            </p:cNvPr>
            <p:cNvCxnSpPr>
              <a:cxnSpLocks/>
              <a:stCxn id="154" idx="6"/>
              <a:endCxn id="158" idx="2"/>
            </p:cNvCxnSpPr>
            <p:nvPr/>
          </p:nvCxnSpPr>
          <p:spPr>
            <a:xfrm>
              <a:off x="3536950" y="2113978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EFCC793-9368-81C5-881B-6760EED11044}"/>
                </a:ext>
              </a:extLst>
            </p:cNvPr>
            <p:cNvCxnSpPr>
              <a:cxnSpLocks/>
              <a:stCxn id="154" idx="6"/>
              <a:endCxn id="159" idx="2"/>
            </p:cNvCxnSpPr>
            <p:nvPr/>
          </p:nvCxnSpPr>
          <p:spPr>
            <a:xfrm>
              <a:off x="3536950" y="211397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3D16B1B-CC45-0262-BEBE-5005F98E18F6}"/>
                </a:ext>
              </a:extLst>
            </p:cNvPr>
            <p:cNvCxnSpPr>
              <a:cxnSpLocks/>
              <a:stCxn id="154" idx="6"/>
              <a:endCxn id="160" idx="2"/>
            </p:cNvCxnSpPr>
            <p:nvPr/>
          </p:nvCxnSpPr>
          <p:spPr>
            <a:xfrm>
              <a:off x="3536950" y="2113978"/>
              <a:ext cx="4064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3A09153-D469-6526-5CE2-E208A9556C67}"/>
                </a:ext>
              </a:extLst>
            </p:cNvPr>
            <p:cNvCxnSpPr>
              <a:cxnSpLocks/>
              <a:stCxn id="155" idx="6"/>
              <a:endCxn id="158" idx="2"/>
            </p:cNvCxnSpPr>
            <p:nvPr/>
          </p:nvCxnSpPr>
          <p:spPr>
            <a:xfrm flipV="1">
              <a:off x="3536950" y="211397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356DEEE-76FF-B7AE-816C-EEC39549A73D}"/>
                </a:ext>
              </a:extLst>
            </p:cNvPr>
            <p:cNvCxnSpPr>
              <a:cxnSpLocks/>
              <a:stCxn id="155" idx="6"/>
              <a:endCxn id="159" idx="2"/>
            </p:cNvCxnSpPr>
            <p:nvPr/>
          </p:nvCxnSpPr>
          <p:spPr>
            <a:xfrm>
              <a:off x="3536950" y="2590228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A2773CD-0711-EF6F-56A4-18BC1E612899}"/>
                </a:ext>
              </a:extLst>
            </p:cNvPr>
            <p:cNvCxnSpPr>
              <a:cxnSpLocks/>
              <a:stCxn id="155" idx="6"/>
              <a:endCxn id="160" idx="2"/>
            </p:cNvCxnSpPr>
            <p:nvPr/>
          </p:nvCxnSpPr>
          <p:spPr>
            <a:xfrm>
              <a:off x="3536950" y="259022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F219364-323B-8026-FAB8-65F89B987DEB}"/>
                </a:ext>
              </a:extLst>
            </p:cNvPr>
            <p:cNvCxnSpPr>
              <a:cxnSpLocks/>
              <a:stCxn id="156" idx="6"/>
              <a:endCxn id="158" idx="2"/>
            </p:cNvCxnSpPr>
            <p:nvPr/>
          </p:nvCxnSpPr>
          <p:spPr>
            <a:xfrm flipV="1">
              <a:off x="3536950" y="2113978"/>
              <a:ext cx="4064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09C7351-0288-EA1F-E197-02CFAD8372DD}"/>
                </a:ext>
              </a:extLst>
            </p:cNvPr>
            <p:cNvCxnSpPr>
              <a:cxnSpLocks/>
              <a:stCxn id="156" idx="6"/>
              <a:endCxn id="159" idx="2"/>
            </p:cNvCxnSpPr>
            <p:nvPr/>
          </p:nvCxnSpPr>
          <p:spPr>
            <a:xfrm flipV="1">
              <a:off x="3536950" y="259022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FD754E3-D8BF-23C1-6943-DB441CABFB68}"/>
                </a:ext>
              </a:extLst>
            </p:cNvPr>
            <p:cNvCxnSpPr>
              <a:cxnSpLocks/>
              <a:stCxn id="156" idx="6"/>
              <a:endCxn id="160" idx="2"/>
            </p:cNvCxnSpPr>
            <p:nvPr/>
          </p:nvCxnSpPr>
          <p:spPr>
            <a:xfrm>
              <a:off x="3536950" y="3066478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8DA2E361-55B3-F9CE-5D8F-279826EF587D}"/>
              </a:ext>
            </a:extLst>
          </p:cNvPr>
          <p:cNvCxnSpPr>
            <a:cxnSpLocks/>
            <a:stCxn id="148" idx="2"/>
          </p:cNvCxnSpPr>
          <p:nvPr/>
        </p:nvCxnSpPr>
        <p:spPr>
          <a:xfrm rot="16200000" flipH="1">
            <a:off x="6311896" y="2324095"/>
            <a:ext cx="768358" cy="1136650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03">
            <a:extLst>
              <a:ext uri="{FF2B5EF4-FFF2-40B4-BE49-F238E27FC236}">
                <a16:creationId xmlns:a16="http://schemas.microsoft.com/office/drawing/2014/main" id="{50465B16-DE63-1F33-4C1B-F49E84E430AF}"/>
              </a:ext>
            </a:extLst>
          </p:cNvPr>
          <p:cNvCxnSpPr>
            <a:cxnSpLocks/>
            <a:stCxn id="148" idx="2"/>
          </p:cNvCxnSpPr>
          <p:nvPr/>
        </p:nvCxnSpPr>
        <p:spPr>
          <a:xfrm rot="16200000" flipH="1">
            <a:off x="5686421" y="2949570"/>
            <a:ext cx="1949459" cy="1066800"/>
          </a:xfrm>
          <a:prstGeom prst="curvedConnector3">
            <a:avLst>
              <a:gd name="adj1" fmla="val 10048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Arrow Connector 303">
            <a:extLst>
              <a:ext uri="{FF2B5EF4-FFF2-40B4-BE49-F238E27FC236}">
                <a16:creationId xmlns:a16="http://schemas.microsoft.com/office/drawing/2014/main" id="{BB8EFE1F-572C-E6D8-AEFA-EF2A44ADFC41}"/>
              </a:ext>
            </a:extLst>
          </p:cNvPr>
          <p:cNvCxnSpPr>
            <a:cxnSpLocks/>
            <a:stCxn id="148" idx="2"/>
          </p:cNvCxnSpPr>
          <p:nvPr/>
        </p:nvCxnSpPr>
        <p:spPr>
          <a:xfrm rot="16200000" flipH="1">
            <a:off x="5172071" y="3463919"/>
            <a:ext cx="2978159" cy="1066801"/>
          </a:xfrm>
          <a:prstGeom prst="curvedConnector3">
            <a:avLst>
              <a:gd name="adj1" fmla="val 10032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66" name="Table 365">
                <a:extLst>
                  <a:ext uri="{FF2B5EF4-FFF2-40B4-BE49-F238E27FC236}">
                    <a16:creationId xmlns:a16="http://schemas.microsoft.com/office/drawing/2014/main" id="{404226EB-3A60-60B8-E795-FFB761F9AE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476760"/>
                  </p:ext>
                </p:extLst>
              </p:nvPr>
            </p:nvGraphicFramePr>
            <p:xfrm>
              <a:off x="930078" y="1479797"/>
              <a:ext cx="1347788" cy="185051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47788">
                      <a:extLst>
                        <a:ext uri="{9D8B030D-6E8A-4147-A177-3AD203B41FA5}">
                          <a16:colId xmlns:a16="http://schemas.microsoft.com/office/drawing/2014/main" val="1702050621"/>
                        </a:ext>
                      </a:extLst>
                    </a:gridCol>
                  </a:tblGrid>
                  <a:tr h="1920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8274735"/>
                      </a:ext>
                    </a:extLst>
                  </a:tr>
                  <a:tr h="1920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9191026"/>
                      </a:ext>
                    </a:extLst>
                  </a:tr>
                  <a:tr h="1920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0216912"/>
                      </a:ext>
                    </a:extLst>
                  </a:tr>
                  <a:tr h="20069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9967027"/>
                      </a:ext>
                    </a:extLst>
                  </a:tr>
                  <a:tr h="1920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Strain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96930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66" name="Table 365">
                <a:extLst>
                  <a:ext uri="{FF2B5EF4-FFF2-40B4-BE49-F238E27FC236}">
                    <a16:creationId xmlns:a16="http://schemas.microsoft.com/office/drawing/2014/main" id="{404226EB-3A60-60B8-E795-FFB761F9AE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476760"/>
                  </p:ext>
                </p:extLst>
              </p:nvPr>
            </p:nvGraphicFramePr>
            <p:xfrm>
              <a:off x="930078" y="1479797"/>
              <a:ext cx="1347788" cy="185051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47788">
                      <a:extLst>
                        <a:ext uri="{9D8B030D-6E8A-4147-A177-3AD203B41FA5}">
                          <a16:colId xmlns:a16="http://schemas.microsoft.com/office/drawing/2014/main" val="170205062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827473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98361" b="-3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919102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1667" b="-2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0216912"/>
                      </a:ext>
                    </a:extLst>
                  </a:tr>
                  <a:tr h="3874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82813" b="-117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99670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/>
                              </a:solidFill>
                            </a:rPr>
                            <a:t>Strain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96930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0" name="Left Bracket 369">
            <a:extLst>
              <a:ext uri="{FF2B5EF4-FFF2-40B4-BE49-F238E27FC236}">
                <a16:creationId xmlns:a16="http://schemas.microsoft.com/office/drawing/2014/main" id="{84F4854E-DFF3-65D3-06EE-787CEC766A81}"/>
              </a:ext>
            </a:extLst>
          </p:cNvPr>
          <p:cNvSpPr/>
          <p:nvPr/>
        </p:nvSpPr>
        <p:spPr>
          <a:xfrm>
            <a:off x="977703" y="1409700"/>
            <a:ext cx="254793" cy="1920614"/>
          </a:xfrm>
          <a:prstGeom prst="leftBracket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1" name="Left Bracket 370">
            <a:extLst>
              <a:ext uri="{FF2B5EF4-FFF2-40B4-BE49-F238E27FC236}">
                <a16:creationId xmlns:a16="http://schemas.microsoft.com/office/drawing/2014/main" id="{74E95E35-FDE6-E64E-8EF4-EAAA5AB77372}"/>
              </a:ext>
            </a:extLst>
          </p:cNvPr>
          <p:cNvSpPr/>
          <p:nvPr/>
        </p:nvSpPr>
        <p:spPr>
          <a:xfrm rot="10800000">
            <a:off x="2066331" y="1409700"/>
            <a:ext cx="254793" cy="1920614"/>
          </a:xfrm>
          <a:prstGeom prst="leftBracket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E27C6C18-0450-F588-DE8F-05FB9D827A57}"/>
              </a:ext>
            </a:extLst>
          </p:cNvPr>
          <p:cNvCxnSpPr/>
          <p:nvPr/>
        </p:nvCxnSpPr>
        <p:spPr>
          <a:xfrm>
            <a:off x="8382000" y="3270900"/>
            <a:ext cx="7874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Arrow Connector 372">
            <a:extLst>
              <a:ext uri="{FF2B5EF4-FFF2-40B4-BE49-F238E27FC236}">
                <a16:creationId xmlns:a16="http://schemas.microsoft.com/office/drawing/2014/main" id="{2406B7B6-0CB2-2E44-3340-EDD1B3EC648E}"/>
              </a:ext>
            </a:extLst>
          </p:cNvPr>
          <p:cNvCxnSpPr/>
          <p:nvPr/>
        </p:nvCxnSpPr>
        <p:spPr>
          <a:xfrm>
            <a:off x="8426450" y="4445650"/>
            <a:ext cx="7874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Arrow Connector 373">
            <a:extLst>
              <a:ext uri="{FF2B5EF4-FFF2-40B4-BE49-F238E27FC236}">
                <a16:creationId xmlns:a16="http://schemas.microsoft.com/office/drawing/2014/main" id="{0C449B32-8995-EF28-A05A-F46CF834C954}"/>
              </a:ext>
            </a:extLst>
          </p:cNvPr>
          <p:cNvCxnSpPr/>
          <p:nvPr/>
        </p:nvCxnSpPr>
        <p:spPr>
          <a:xfrm>
            <a:off x="8426450" y="5486399"/>
            <a:ext cx="7874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5" name="Rectangle: Rounded Corners 374">
                <a:extLst>
                  <a:ext uri="{FF2B5EF4-FFF2-40B4-BE49-F238E27FC236}">
                    <a16:creationId xmlns:a16="http://schemas.microsoft.com/office/drawing/2014/main" id="{D5F6E873-C5DC-1720-66E9-DE6555B5C5F7}"/>
                  </a:ext>
                </a:extLst>
              </p:cNvPr>
              <p:cNvSpPr/>
              <p:nvPr/>
            </p:nvSpPr>
            <p:spPr>
              <a:xfrm>
                <a:off x="9315450" y="3105159"/>
                <a:ext cx="628650" cy="3238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5" name="Rectangle: Rounded Corners 374">
                <a:extLst>
                  <a:ext uri="{FF2B5EF4-FFF2-40B4-BE49-F238E27FC236}">
                    <a16:creationId xmlns:a16="http://schemas.microsoft.com/office/drawing/2014/main" id="{D5F6E873-C5DC-1720-66E9-DE6555B5C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450" y="3105159"/>
                <a:ext cx="628650" cy="323841"/>
              </a:xfrm>
              <a:prstGeom prst="roundRect">
                <a:avLst/>
              </a:prstGeom>
              <a:blipFill>
                <a:blip r:embed="rId3"/>
                <a:stretch>
                  <a:fillRect l="-2857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6" name="Rectangle: Rounded Corners 375">
                <a:extLst>
                  <a:ext uri="{FF2B5EF4-FFF2-40B4-BE49-F238E27FC236}">
                    <a16:creationId xmlns:a16="http://schemas.microsoft.com/office/drawing/2014/main" id="{6DE16859-5BB1-CCBA-A2F5-D662A66ECEE4}"/>
                  </a:ext>
                </a:extLst>
              </p:cNvPr>
              <p:cNvSpPr/>
              <p:nvPr/>
            </p:nvSpPr>
            <p:spPr>
              <a:xfrm>
                <a:off x="9315450" y="4295779"/>
                <a:ext cx="628650" cy="3238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6" name="Rectangle: Rounded Corners 375">
                <a:extLst>
                  <a:ext uri="{FF2B5EF4-FFF2-40B4-BE49-F238E27FC236}">
                    <a16:creationId xmlns:a16="http://schemas.microsoft.com/office/drawing/2014/main" id="{6DE16859-5BB1-CCBA-A2F5-D662A66EC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450" y="4295779"/>
                <a:ext cx="628650" cy="323841"/>
              </a:xfrm>
              <a:prstGeom prst="roundRect">
                <a:avLst/>
              </a:prstGeom>
              <a:blipFill>
                <a:blip r:embed="rId4"/>
                <a:stretch>
                  <a:fillRect l="-285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7" name="Rectangle: Rounded Corners 376">
                <a:extLst>
                  <a:ext uri="{FF2B5EF4-FFF2-40B4-BE49-F238E27FC236}">
                    <a16:creationId xmlns:a16="http://schemas.microsoft.com/office/drawing/2014/main" id="{4A45E520-6B8D-212F-DA72-842DC60CA4ED}"/>
                  </a:ext>
                </a:extLst>
              </p:cNvPr>
              <p:cNvSpPr/>
              <p:nvPr/>
            </p:nvSpPr>
            <p:spPr>
              <a:xfrm>
                <a:off x="9315450" y="5324478"/>
                <a:ext cx="628650" cy="3238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b="0"/>
              </a:p>
            </p:txBody>
          </p:sp>
        </mc:Choice>
        <mc:Fallback>
          <p:sp>
            <p:nvSpPr>
              <p:cNvPr id="377" name="Rectangle: Rounded Corners 376">
                <a:extLst>
                  <a:ext uri="{FF2B5EF4-FFF2-40B4-BE49-F238E27FC236}">
                    <a16:creationId xmlns:a16="http://schemas.microsoft.com/office/drawing/2014/main" id="{4A45E520-6B8D-212F-DA72-842DC60CA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450" y="5324478"/>
                <a:ext cx="628650" cy="323841"/>
              </a:xfrm>
              <a:prstGeom prst="round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9" name="TextBox 378">
            <a:extLst>
              <a:ext uri="{FF2B5EF4-FFF2-40B4-BE49-F238E27FC236}">
                <a16:creationId xmlns:a16="http://schemas.microsoft.com/office/drawing/2014/main" id="{EF48DF47-00C6-D35F-63DB-E15E54E009D1}"/>
              </a:ext>
            </a:extLst>
          </p:cNvPr>
          <p:cNvSpPr txBox="1"/>
          <p:nvPr/>
        </p:nvSpPr>
        <p:spPr>
          <a:xfrm>
            <a:off x="8382000" y="5141300"/>
            <a:ext cx="1003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/>
              <a:t>Softplus</a:t>
            </a:r>
            <a:endParaRPr lang="en-US" sz="1600"/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2AB73E8A-82FD-0BCB-E3E6-D34204C8A07F}"/>
              </a:ext>
            </a:extLst>
          </p:cNvPr>
          <p:cNvSpPr txBox="1"/>
          <p:nvPr/>
        </p:nvSpPr>
        <p:spPr>
          <a:xfrm>
            <a:off x="8318500" y="2924442"/>
            <a:ext cx="1003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/>
              <a:t>Softmax</a:t>
            </a:r>
            <a:endParaRPr 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33FF2F43-30AA-9FCE-6073-58A7D4B7D427}"/>
                  </a:ext>
                </a:extLst>
              </p:cNvPr>
              <p:cNvSpPr txBox="1"/>
              <p:nvPr/>
            </p:nvSpPr>
            <p:spPr>
              <a:xfrm>
                <a:off x="1514737" y="3734529"/>
                <a:ext cx="3809826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33FF2F43-30AA-9FCE-6073-58A7D4B7D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737" y="3734529"/>
                <a:ext cx="3809826" cy="778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76D6964E-FEF8-6122-0C97-891CABA74BE4}"/>
                  </a:ext>
                </a:extLst>
              </p:cNvPr>
              <p:cNvSpPr txBox="1"/>
              <p:nvPr/>
            </p:nvSpPr>
            <p:spPr>
              <a:xfrm>
                <a:off x="390700" y="4776615"/>
                <a:ext cx="5451300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Mass Conservation Penalty: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𝑓𝑟𝑎𝑔𝑠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76D6964E-FEF8-6122-0C97-891CABA74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00" y="4776615"/>
                <a:ext cx="5451300" cy="391902"/>
              </a:xfrm>
              <a:prstGeom prst="rect">
                <a:avLst/>
              </a:prstGeom>
              <a:blipFill>
                <a:blip r:embed="rId7"/>
                <a:stretch>
                  <a:fillRect l="-895"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CE630784-A92B-5F37-6F2A-513632D553B6}"/>
                  </a:ext>
                </a:extLst>
              </p:cNvPr>
              <p:cNvSpPr txBox="1"/>
              <p:nvPr/>
            </p:nvSpPr>
            <p:spPr>
              <a:xfrm>
                <a:off x="1818763" y="5431736"/>
                <a:ext cx="2436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𝑁𝐿𝐿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𝑚𝑎𝑠𝑠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𝑚𝑎𝑠𝑠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CE630784-A92B-5F37-6F2A-513632D55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763" y="5431736"/>
                <a:ext cx="2436757" cy="276999"/>
              </a:xfrm>
              <a:prstGeom prst="rect">
                <a:avLst/>
              </a:prstGeom>
              <a:blipFill>
                <a:blip r:embed="rId8"/>
                <a:stretch>
                  <a:fillRect l="-3250" r="-1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7" name="TextBox 1026">
            <a:extLst>
              <a:ext uri="{FF2B5EF4-FFF2-40B4-BE49-F238E27FC236}">
                <a16:creationId xmlns:a16="http://schemas.microsoft.com/office/drawing/2014/main" id="{1C93BF45-4DC2-CB85-0E0F-5B00E53C2186}"/>
              </a:ext>
            </a:extLst>
          </p:cNvPr>
          <p:cNvSpPr txBox="1"/>
          <p:nvPr/>
        </p:nvSpPr>
        <p:spPr>
          <a:xfrm>
            <a:off x="4506912" y="6597087"/>
            <a:ext cx="74818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Bishop, C. M. (1994). Mixture density networks. Neural Computing Research Group Technical Report NCRG/94/004, Aston University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12A1B6-92D1-9666-BE64-4700BB65F183}"/>
              </a:ext>
            </a:extLst>
          </p:cNvPr>
          <p:cNvGrpSpPr/>
          <p:nvPr/>
        </p:nvGrpSpPr>
        <p:grpSpPr>
          <a:xfrm>
            <a:off x="7502481" y="3972027"/>
            <a:ext cx="616038" cy="924497"/>
            <a:chOff x="3206750" y="1471899"/>
            <a:chExt cx="1066800" cy="1756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42E0B6A-4D3A-B3C0-DB83-4D8FE866F33E}"/>
                </a:ext>
              </a:extLst>
            </p:cNvPr>
            <p:cNvSpPr/>
            <p:nvPr/>
          </p:nvSpPr>
          <p:spPr>
            <a:xfrm>
              <a:off x="3206750" y="1471899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1BFE8E-B7B3-B18A-7FEE-8FC1FA2751A0}"/>
                </a:ext>
              </a:extLst>
            </p:cNvPr>
            <p:cNvSpPr/>
            <p:nvPr/>
          </p:nvSpPr>
          <p:spPr>
            <a:xfrm>
              <a:off x="3206750" y="19520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366C067-768A-C48B-B253-5139D148E4C2}"/>
                </a:ext>
              </a:extLst>
            </p:cNvPr>
            <p:cNvSpPr/>
            <p:nvPr/>
          </p:nvSpPr>
          <p:spPr>
            <a:xfrm>
              <a:off x="3206750" y="242830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10E956-72D0-BEBE-0B31-C8D7490F09EA}"/>
                </a:ext>
              </a:extLst>
            </p:cNvPr>
            <p:cNvSpPr/>
            <p:nvPr/>
          </p:nvSpPr>
          <p:spPr>
            <a:xfrm>
              <a:off x="3206750" y="29045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904EE49-BD3B-00FB-35CE-1D6D1DD635CB}"/>
                </a:ext>
              </a:extLst>
            </p:cNvPr>
            <p:cNvSpPr/>
            <p:nvPr/>
          </p:nvSpPr>
          <p:spPr>
            <a:xfrm>
              <a:off x="3943350" y="1471899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9A6D2A0-D4A3-69D4-19D7-9CB91034C1CE}"/>
                </a:ext>
              </a:extLst>
            </p:cNvPr>
            <p:cNvSpPr/>
            <p:nvPr/>
          </p:nvSpPr>
          <p:spPr>
            <a:xfrm>
              <a:off x="3943350" y="19520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F86724F-91D4-B0AD-C75B-912A734D258A}"/>
                </a:ext>
              </a:extLst>
            </p:cNvPr>
            <p:cNvSpPr/>
            <p:nvPr/>
          </p:nvSpPr>
          <p:spPr>
            <a:xfrm>
              <a:off x="3943350" y="242830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0DB870C-5A62-4E10-4BF1-A74926D388C4}"/>
                </a:ext>
              </a:extLst>
            </p:cNvPr>
            <p:cNvSpPr/>
            <p:nvPr/>
          </p:nvSpPr>
          <p:spPr>
            <a:xfrm>
              <a:off x="3943350" y="29045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B370A84-F26E-95EC-A5E2-8FCF52A34FD0}"/>
                </a:ext>
              </a:extLst>
            </p:cNvPr>
            <p:cNvCxnSpPr>
              <a:cxnSpLocks/>
              <a:stCxn id="9" idx="6"/>
              <a:endCxn id="18" idx="2"/>
            </p:cNvCxnSpPr>
            <p:nvPr/>
          </p:nvCxnSpPr>
          <p:spPr>
            <a:xfrm>
              <a:off x="3536950" y="1633824"/>
              <a:ext cx="406400" cy="4801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F6D94B1-6980-D2DB-B05D-859C32342AB1}"/>
                </a:ext>
              </a:extLst>
            </p:cNvPr>
            <p:cNvCxnSpPr>
              <a:cxnSpLocks/>
              <a:stCxn id="9" idx="6"/>
              <a:endCxn id="19" idx="2"/>
            </p:cNvCxnSpPr>
            <p:nvPr/>
          </p:nvCxnSpPr>
          <p:spPr>
            <a:xfrm>
              <a:off x="3536950" y="1633824"/>
              <a:ext cx="406400" cy="9564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A365E8-C4C1-AA7A-242A-812B04C5AC6B}"/>
                </a:ext>
              </a:extLst>
            </p:cNvPr>
            <p:cNvCxnSpPr>
              <a:cxnSpLocks/>
              <a:stCxn id="9" idx="6"/>
              <a:endCxn id="20" idx="2"/>
            </p:cNvCxnSpPr>
            <p:nvPr/>
          </p:nvCxnSpPr>
          <p:spPr>
            <a:xfrm>
              <a:off x="3536950" y="1633824"/>
              <a:ext cx="406400" cy="14326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FA352CC-B47E-D305-CD12-6A9524FC67D0}"/>
                </a:ext>
              </a:extLst>
            </p:cNvPr>
            <p:cNvCxnSpPr>
              <a:cxnSpLocks/>
              <a:stCxn id="9" idx="6"/>
              <a:endCxn id="17" idx="2"/>
            </p:cNvCxnSpPr>
            <p:nvPr/>
          </p:nvCxnSpPr>
          <p:spPr>
            <a:xfrm>
              <a:off x="3536950" y="1633824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47234F-2D40-EAE5-2354-18F6C7E6CE37}"/>
                </a:ext>
              </a:extLst>
            </p:cNvPr>
            <p:cNvCxnSpPr>
              <a:cxnSpLocks/>
              <a:stCxn id="14" idx="6"/>
              <a:endCxn id="17" idx="2"/>
            </p:cNvCxnSpPr>
            <p:nvPr/>
          </p:nvCxnSpPr>
          <p:spPr>
            <a:xfrm flipV="1">
              <a:off x="3536950" y="1633824"/>
              <a:ext cx="406400" cy="4801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AFA56F-3385-E53A-92D8-6473129B93DD}"/>
                </a:ext>
              </a:extLst>
            </p:cNvPr>
            <p:cNvCxnSpPr>
              <a:cxnSpLocks/>
              <a:stCxn id="15" idx="6"/>
              <a:endCxn id="17" idx="2"/>
            </p:cNvCxnSpPr>
            <p:nvPr/>
          </p:nvCxnSpPr>
          <p:spPr>
            <a:xfrm flipV="1">
              <a:off x="3536950" y="1633824"/>
              <a:ext cx="406400" cy="9564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98DA396-4F57-830A-900D-4E4218044E2D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3536950" y="1633824"/>
              <a:ext cx="406400" cy="14326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278EAC0-4671-9DE0-06E9-13084862D037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>
              <a:off x="3536950" y="2113978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70B0B55-DB40-47F0-BC1C-548206CEC78E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3536950" y="211397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7463EDC-1000-3FE2-5BBA-2E468E8A48F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3536950" y="2113978"/>
              <a:ext cx="4064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1A808B2-9AD2-88F5-284A-44906B26EC74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 flipV="1">
              <a:off x="3536950" y="211397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89F8D2D-E7A2-DD5A-4468-2B443969DBB9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3536950" y="2590228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C57F959-6632-DE74-F241-9C13314D34E0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3536950" y="259022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88A33F-8E9E-4DED-110B-7DF02FA660FA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3536950" y="2113978"/>
              <a:ext cx="4064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91739D7-6D1B-1D19-2A3E-FF5BADB94ED5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3536950" y="259022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A118548-A674-BC80-79D4-AE2E7251285D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3536950" y="3066478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81B9CAA-4DD0-9831-9F92-F51C37728E1E}"/>
              </a:ext>
            </a:extLst>
          </p:cNvPr>
          <p:cNvGrpSpPr/>
          <p:nvPr/>
        </p:nvGrpSpPr>
        <p:grpSpPr>
          <a:xfrm>
            <a:off x="7502481" y="5043634"/>
            <a:ext cx="616038" cy="924497"/>
            <a:chOff x="3206750" y="1471899"/>
            <a:chExt cx="1066800" cy="1756504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7777199-BE21-D584-E127-36AC3701EF12}"/>
                </a:ext>
              </a:extLst>
            </p:cNvPr>
            <p:cNvSpPr/>
            <p:nvPr/>
          </p:nvSpPr>
          <p:spPr>
            <a:xfrm>
              <a:off x="3206750" y="1471899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38CA49-1CF1-69F8-3347-78E9D804F391}"/>
                </a:ext>
              </a:extLst>
            </p:cNvPr>
            <p:cNvSpPr/>
            <p:nvPr/>
          </p:nvSpPr>
          <p:spPr>
            <a:xfrm>
              <a:off x="3206750" y="19520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1C02FA5-7A64-81BD-1C25-187AC46E0F46}"/>
                </a:ext>
              </a:extLst>
            </p:cNvPr>
            <p:cNvSpPr/>
            <p:nvPr/>
          </p:nvSpPr>
          <p:spPr>
            <a:xfrm>
              <a:off x="3206750" y="242830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C6273D3-4464-12F7-07DD-1F1608CDAC5E}"/>
                </a:ext>
              </a:extLst>
            </p:cNvPr>
            <p:cNvSpPr/>
            <p:nvPr/>
          </p:nvSpPr>
          <p:spPr>
            <a:xfrm>
              <a:off x="3206750" y="29045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00D5419-07D4-A158-E928-4ED81D38FD13}"/>
                </a:ext>
              </a:extLst>
            </p:cNvPr>
            <p:cNvSpPr/>
            <p:nvPr/>
          </p:nvSpPr>
          <p:spPr>
            <a:xfrm>
              <a:off x="3943350" y="1471899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8CB01FD-3EB7-50C0-B99C-2499E3CDF64B}"/>
                </a:ext>
              </a:extLst>
            </p:cNvPr>
            <p:cNvSpPr/>
            <p:nvPr/>
          </p:nvSpPr>
          <p:spPr>
            <a:xfrm>
              <a:off x="3943350" y="19520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66EEA87-467A-C690-EDF6-D6A129681D99}"/>
                </a:ext>
              </a:extLst>
            </p:cNvPr>
            <p:cNvSpPr/>
            <p:nvPr/>
          </p:nvSpPr>
          <p:spPr>
            <a:xfrm>
              <a:off x="3943350" y="242830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7EA580C-B89C-EDB5-350E-1C0D928366E6}"/>
                </a:ext>
              </a:extLst>
            </p:cNvPr>
            <p:cNvSpPr/>
            <p:nvPr/>
          </p:nvSpPr>
          <p:spPr>
            <a:xfrm>
              <a:off x="3943350" y="2904553"/>
              <a:ext cx="330200" cy="3238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BA87C3D-4913-5DA0-9BFC-A37CE41A8ADA}"/>
                </a:ext>
              </a:extLst>
            </p:cNvPr>
            <p:cNvCxnSpPr>
              <a:cxnSpLocks/>
              <a:stCxn id="48" idx="6"/>
              <a:endCxn id="55" idx="2"/>
            </p:cNvCxnSpPr>
            <p:nvPr/>
          </p:nvCxnSpPr>
          <p:spPr>
            <a:xfrm>
              <a:off x="3536950" y="1633824"/>
              <a:ext cx="406400" cy="4801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95C2587-850B-A778-6232-0280733D849A}"/>
                </a:ext>
              </a:extLst>
            </p:cNvPr>
            <p:cNvCxnSpPr>
              <a:cxnSpLocks/>
              <a:stCxn id="48" idx="6"/>
              <a:endCxn id="57" idx="2"/>
            </p:cNvCxnSpPr>
            <p:nvPr/>
          </p:nvCxnSpPr>
          <p:spPr>
            <a:xfrm>
              <a:off x="3536950" y="1633824"/>
              <a:ext cx="406400" cy="9564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38A1692-3AD2-C5BB-8844-6218C8C673B6}"/>
                </a:ext>
              </a:extLst>
            </p:cNvPr>
            <p:cNvCxnSpPr>
              <a:cxnSpLocks/>
              <a:stCxn id="48" idx="6"/>
              <a:endCxn id="58" idx="2"/>
            </p:cNvCxnSpPr>
            <p:nvPr/>
          </p:nvCxnSpPr>
          <p:spPr>
            <a:xfrm>
              <a:off x="3536950" y="1633824"/>
              <a:ext cx="406400" cy="14326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1A42896-BF95-FB18-7337-40DBD7A2842B}"/>
                </a:ext>
              </a:extLst>
            </p:cNvPr>
            <p:cNvCxnSpPr>
              <a:cxnSpLocks/>
              <a:stCxn id="48" idx="6"/>
              <a:endCxn id="54" idx="2"/>
            </p:cNvCxnSpPr>
            <p:nvPr/>
          </p:nvCxnSpPr>
          <p:spPr>
            <a:xfrm>
              <a:off x="3536950" y="1633824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71B46B3-EDF7-6A48-08D5-A19CC8EC2E5E}"/>
                </a:ext>
              </a:extLst>
            </p:cNvPr>
            <p:cNvCxnSpPr>
              <a:cxnSpLocks/>
              <a:stCxn id="49" idx="6"/>
              <a:endCxn id="54" idx="2"/>
            </p:cNvCxnSpPr>
            <p:nvPr/>
          </p:nvCxnSpPr>
          <p:spPr>
            <a:xfrm flipV="1">
              <a:off x="3536950" y="1633824"/>
              <a:ext cx="406400" cy="4801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BA0CBE-BFE6-D039-7D24-70CDD7DCA547}"/>
                </a:ext>
              </a:extLst>
            </p:cNvPr>
            <p:cNvCxnSpPr>
              <a:cxnSpLocks/>
              <a:stCxn id="51" idx="6"/>
              <a:endCxn id="54" idx="2"/>
            </p:cNvCxnSpPr>
            <p:nvPr/>
          </p:nvCxnSpPr>
          <p:spPr>
            <a:xfrm flipV="1">
              <a:off x="3536950" y="1633824"/>
              <a:ext cx="406400" cy="9564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0B1A3B7-8258-3B25-5B51-86D8700A5EEC}"/>
                </a:ext>
              </a:extLst>
            </p:cNvPr>
            <p:cNvCxnSpPr>
              <a:cxnSpLocks/>
              <a:stCxn id="52" idx="6"/>
              <a:endCxn id="54" idx="2"/>
            </p:cNvCxnSpPr>
            <p:nvPr/>
          </p:nvCxnSpPr>
          <p:spPr>
            <a:xfrm flipV="1">
              <a:off x="3536950" y="1633824"/>
              <a:ext cx="406400" cy="14326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8F3D30-C99F-2930-2326-D583942C4ABE}"/>
                </a:ext>
              </a:extLst>
            </p:cNvPr>
            <p:cNvCxnSpPr>
              <a:cxnSpLocks/>
              <a:stCxn id="49" idx="6"/>
              <a:endCxn id="55" idx="2"/>
            </p:cNvCxnSpPr>
            <p:nvPr/>
          </p:nvCxnSpPr>
          <p:spPr>
            <a:xfrm>
              <a:off x="3536950" y="2113978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64D224D-6D30-2931-B24A-BB02AA09E82A}"/>
                </a:ext>
              </a:extLst>
            </p:cNvPr>
            <p:cNvCxnSpPr>
              <a:cxnSpLocks/>
              <a:stCxn id="49" idx="6"/>
              <a:endCxn id="57" idx="2"/>
            </p:cNvCxnSpPr>
            <p:nvPr/>
          </p:nvCxnSpPr>
          <p:spPr>
            <a:xfrm>
              <a:off x="3536950" y="211397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06877C6-9FCB-7DA7-11F6-580148493511}"/>
                </a:ext>
              </a:extLst>
            </p:cNvPr>
            <p:cNvCxnSpPr>
              <a:cxnSpLocks/>
              <a:stCxn id="49" idx="6"/>
              <a:endCxn id="58" idx="2"/>
            </p:cNvCxnSpPr>
            <p:nvPr/>
          </p:nvCxnSpPr>
          <p:spPr>
            <a:xfrm>
              <a:off x="3536950" y="2113978"/>
              <a:ext cx="4064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65EE425-C56E-0727-1CFD-F2F394D17F9E}"/>
                </a:ext>
              </a:extLst>
            </p:cNvPr>
            <p:cNvCxnSpPr>
              <a:cxnSpLocks/>
              <a:stCxn id="51" idx="6"/>
              <a:endCxn id="55" idx="2"/>
            </p:cNvCxnSpPr>
            <p:nvPr/>
          </p:nvCxnSpPr>
          <p:spPr>
            <a:xfrm flipV="1">
              <a:off x="3536950" y="211397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F7D4AEC-6395-F8B2-2F1A-493C134FFBAB}"/>
                </a:ext>
              </a:extLst>
            </p:cNvPr>
            <p:cNvCxnSpPr>
              <a:cxnSpLocks/>
              <a:stCxn id="51" idx="6"/>
              <a:endCxn id="57" idx="2"/>
            </p:cNvCxnSpPr>
            <p:nvPr/>
          </p:nvCxnSpPr>
          <p:spPr>
            <a:xfrm>
              <a:off x="3536950" y="2590228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8E34608-1FC8-AFEE-7B46-AB2DBEDF0DA9}"/>
                </a:ext>
              </a:extLst>
            </p:cNvPr>
            <p:cNvCxnSpPr>
              <a:cxnSpLocks/>
              <a:stCxn id="51" idx="6"/>
              <a:endCxn id="58" idx="2"/>
            </p:cNvCxnSpPr>
            <p:nvPr/>
          </p:nvCxnSpPr>
          <p:spPr>
            <a:xfrm>
              <a:off x="3536950" y="259022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D8DBEE-D808-B724-80E1-2E2E21CB1EED}"/>
                </a:ext>
              </a:extLst>
            </p:cNvPr>
            <p:cNvCxnSpPr>
              <a:cxnSpLocks/>
              <a:stCxn id="52" idx="6"/>
              <a:endCxn id="55" idx="2"/>
            </p:cNvCxnSpPr>
            <p:nvPr/>
          </p:nvCxnSpPr>
          <p:spPr>
            <a:xfrm flipV="1">
              <a:off x="3536950" y="2113978"/>
              <a:ext cx="4064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3DC8F1D-E8BD-08EE-0A42-4143EBE16D6D}"/>
                </a:ext>
              </a:extLst>
            </p:cNvPr>
            <p:cNvCxnSpPr>
              <a:cxnSpLocks/>
              <a:stCxn id="52" idx="6"/>
              <a:endCxn id="57" idx="2"/>
            </p:cNvCxnSpPr>
            <p:nvPr/>
          </p:nvCxnSpPr>
          <p:spPr>
            <a:xfrm flipV="1">
              <a:off x="3536950" y="2590228"/>
              <a:ext cx="406400" cy="4762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6771219-1800-D395-0F6B-5B3AF8379DCA}"/>
                </a:ext>
              </a:extLst>
            </p:cNvPr>
            <p:cNvCxnSpPr>
              <a:cxnSpLocks/>
              <a:stCxn id="52" idx="6"/>
              <a:endCxn id="58" idx="2"/>
            </p:cNvCxnSpPr>
            <p:nvPr/>
          </p:nvCxnSpPr>
          <p:spPr>
            <a:xfrm>
              <a:off x="3536950" y="3066478"/>
              <a:ext cx="40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309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52F58-5580-A208-7A07-C7BCB333F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Results- Number of Fragments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9747D-A67B-B95C-CBCE-E0A7AC100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559"/>
            <a:ext cx="5257800" cy="476940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The MDN captures the expected number of fragments of the ductile materials well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Struggles to capture the brittle materials and the polymer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Similar trend is found when looking at the Complementary Cumulative Distributions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5EE38E-CFD5-B2AB-C7F2-5300DD765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724" y="2095223"/>
            <a:ext cx="5689388" cy="33940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44F989-27F5-121A-25A9-8170F559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748" y="1331995"/>
            <a:ext cx="3144626" cy="20786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CFCD0B-1920-325E-A899-E7742CA0E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374" y="1331995"/>
            <a:ext cx="3144626" cy="20786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16A5E6-6125-7C19-6752-FED339F5F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748" y="3410646"/>
            <a:ext cx="3144626" cy="20786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0EB39F-DCC8-3E54-2047-4D44F00B6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7374" y="3410646"/>
            <a:ext cx="3144626" cy="207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7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602b4d7-d25b-47c0-ab4e-a71ad55a499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D7973D99B57448F31C5319DEC72D5" ma:contentTypeVersion="11" ma:contentTypeDescription="Create a new document." ma:contentTypeScope="" ma:versionID="9ef8bb9ec1faf69bb0ba1545d703a14f">
  <xsd:schema xmlns:xsd="http://www.w3.org/2001/XMLSchema" xmlns:xs="http://www.w3.org/2001/XMLSchema" xmlns:p="http://schemas.microsoft.com/office/2006/metadata/properties" xmlns:ns3="5602b4d7-d25b-47c0-ab4e-a71ad55a4993" targetNamespace="http://schemas.microsoft.com/office/2006/metadata/properties" ma:root="true" ma:fieldsID="c846dd4d73a33b00efe9a293ae3ffddf" ns3:_="">
    <xsd:import namespace="5602b4d7-d25b-47c0-ab4e-a71ad55a49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SystemTag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02b4d7-d25b-47c0-ab4e-a71ad55a49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6FD5FA-A8AF-468B-B428-4DE4F8E0D4FD}">
  <ds:schemaRefs>
    <ds:schemaRef ds:uri="5602b4d7-d25b-47c0-ab4e-a71ad55a4993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6BC8178-F8A4-4DB2-A1B3-BD49930AB389}">
  <ds:schemaRefs>
    <ds:schemaRef ds:uri="5602b4d7-d25b-47c0-ab4e-a71ad55a499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75A98B6-7797-4DEE-97F2-C35851145D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888</Words>
  <Application>Microsoft Office PowerPoint</Application>
  <PresentationFormat>Widescreen</PresentationFormat>
  <Paragraphs>141</Paragraphs>
  <Slides>17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Apex New Book</vt:lpstr>
      <vt:lpstr>Apex New Light</vt:lpstr>
      <vt:lpstr>Arial</vt:lpstr>
      <vt:lpstr>Calibri</vt:lpstr>
      <vt:lpstr>Cambria Math</vt:lpstr>
      <vt:lpstr>Courier New</vt:lpstr>
      <vt:lpstr>Office Theme</vt:lpstr>
      <vt:lpstr>Predicting Fragment Distributions via Physics-Constrained Mixture Density Networks</vt:lpstr>
      <vt:lpstr>Exponential Increase in Number of Objects in Orbit</vt:lpstr>
      <vt:lpstr>Hypervelocity Impacts</vt:lpstr>
      <vt:lpstr>NASA Standard Break-up Model</vt:lpstr>
      <vt:lpstr>Limitations of the Standard Break-up Model</vt:lpstr>
      <vt:lpstr>One-dimensional cohesive fracture simulation</vt:lpstr>
      <vt:lpstr>Mixture Density Network (MDN)</vt:lpstr>
      <vt:lpstr>MDN Architecture</vt:lpstr>
      <vt:lpstr>Results- Number of Fragments</vt:lpstr>
      <vt:lpstr>Impact and Future Work</vt:lpstr>
      <vt:lpstr>Questions</vt:lpstr>
      <vt:lpstr>MDN U-NET Architecture</vt:lpstr>
      <vt:lpstr>MIT Orbital Capacity Tool – Monte Carlo</vt:lpstr>
      <vt:lpstr>MOCAT-MC Architecture</vt:lpstr>
      <vt:lpstr>Results – COSMOS 1408</vt:lpstr>
      <vt:lpstr>Space Fence</vt:lpstr>
      <vt:lpstr>NASA Size Estimation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G Roberts</dc:creator>
  <cp:lastModifiedBy>Tory Smith</cp:lastModifiedBy>
  <cp:revision>1</cp:revision>
  <dcterms:created xsi:type="dcterms:W3CDTF">2020-11-04T18:20:34Z</dcterms:created>
  <dcterms:modified xsi:type="dcterms:W3CDTF">2025-05-12T17:47:53Z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0x0101007F0D7973D99B57448F31C5319DEC72D5</vt:lpwstr>
  </property>
</Properties>
</file>